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7" r:id="rId2"/>
    <p:sldId id="258" r:id="rId3"/>
    <p:sldId id="259" r:id="rId4"/>
    <p:sldId id="268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97" r:id="rId16"/>
    <p:sldId id="298" r:id="rId17"/>
    <p:sldId id="284" r:id="rId18"/>
    <p:sldId id="277" r:id="rId19"/>
    <p:sldId id="278" r:id="rId20"/>
    <p:sldId id="279" r:id="rId21"/>
    <p:sldId id="280" r:id="rId22"/>
    <p:sldId id="285" r:id="rId23"/>
    <p:sldId id="286" r:id="rId24"/>
    <p:sldId id="303" r:id="rId25"/>
    <p:sldId id="299" r:id="rId26"/>
    <p:sldId id="272" r:id="rId27"/>
    <p:sldId id="300" r:id="rId28"/>
    <p:sldId id="305" r:id="rId29"/>
    <p:sldId id="281" r:id="rId30"/>
    <p:sldId id="291" r:id="rId31"/>
    <p:sldId id="302" r:id="rId32"/>
    <p:sldId id="292" r:id="rId33"/>
    <p:sldId id="293" r:id="rId34"/>
    <p:sldId id="304" r:id="rId35"/>
    <p:sldId id="295" r:id="rId36"/>
    <p:sldId id="296" r:id="rId37"/>
    <p:sldId id="271" r:id="rId38"/>
    <p:sldId id="273" r:id="rId39"/>
    <p:sldId id="274" r:id="rId40"/>
    <p:sldId id="275" r:id="rId41"/>
    <p:sldId id="276" r:id="rId42"/>
    <p:sldId id="282" r:id="rId43"/>
    <p:sldId id="283" r:id="rId44"/>
    <p:sldId id="287" r:id="rId45"/>
    <p:sldId id="288" r:id="rId46"/>
    <p:sldId id="289" r:id="rId47"/>
    <p:sldId id="290" r:id="rId48"/>
    <p:sldId id="294" r:id="rId4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96C7F-C6C6-4495-82DE-5D53D4DD6812}" type="datetimeFigureOut">
              <a:rPr lang="nl-NL" smtClean="0"/>
              <a:t>12-04-2019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B0D32-D07D-45E0-B14F-4CE514FC7C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32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B0D32-D07D-45E0-B14F-4CE514FC7CE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818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B0D32-D07D-45E0-B14F-4CE514FC7CE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3869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B0D32-D07D-45E0-B14F-4CE514FC7CE5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5985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08D776E-72EB-4866-9A48-495F5BEF571C}" type="slidenum">
              <a:rPr lang="nl-NL">
                <a:solidFill>
                  <a:prstClr val="black"/>
                </a:solidFill>
              </a:rPr>
              <a:pPr/>
              <a:t>38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9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666750" y="1149350"/>
            <a:ext cx="7810500" cy="23241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66750" y="3536950"/>
            <a:ext cx="78105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320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fbeelding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3184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3281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algn="ctr" defTabSz="346710" hangingPunct="0"/>
            <a:fld id="{E080DAA6-6AF0-4BE9-BA49-FE57F4765C27}" type="datetimeFigureOut">
              <a:rPr lang="nl-NL" sz="1300" b="1" kern="0">
                <a:solidFill>
                  <a:srgbClr val="000000"/>
                </a:solidFill>
                <a:latin typeface="Helvetica Neue"/>
                <a:sym typeface="Helvetica Neue"/>
              </a:rPr>
              <a:pPr algn="ctr" defTabSz="346710" hangingPunct="0"/>
              <a:t>12-04-2019</a:t>
            </a:fld>
            <a:endParaRPr lang="nl-NL" sz="1300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algn="ctr" defTabSz="346710" hangingPunct="0"/>
            <a:endParaRPr lang="nl-NL" sz="1300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430253" y="6540500"/>
            <a:ext cx="278731" cy="196977"/>
          </a:xfrm>
        </p:spPr>
        <p:txBody>
          <a:bodyPr/>
          <a:lstStyle/>
          <a:p>
            <a:fld id="{40F2CA4D-F4CF-4911-B2FE-100544F939D9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4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algn="ctr" defTabSz="346710" hangingPunct="0"/>
            <a:fld id="{E080DAA6-6AF0-4BE9-BA49-FE57F4765C27}" type="datetimeFigureOut">
              <a:rPr lang="nl-NL" sz="1300" b="1" kern="0">
                <a:solidFill>
                  <a:srgbClr val="000000"/>
                </a:solidFill>
                <a:latin typeface="Helvetica Neue"/>
                <a:sym typeface="Helvetica Neue"/>
              </a:rPr>
              <a:pPr algn="ctr" defTabSz="346710" hangingPunct="0"/>
              <a:t>12-04-2019</a:t>
            </a:fld>
            <a:endParaRPr lang="nl-NL" sz="1300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algn="ctr" defTabSz="346710" hangingPunct="0"/>
            <a:endParaRPr lang="nl-NL" sz="1300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4430253" y="6540500"/>
            <a:ext cx="278731" cy="196977"/>
          </a:xfrm>
        </p:spPr>
        <p:txBody>
          <a:bodyPr/>
          <a:lstStyle/>
          <a:p>
            <a:fld id="{40F2CA4D-F4CF-4911-B2FE-100544F939D9}" type="slidenum">
              <a:rPr lang="nl-NL" smtClean="0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5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>
            <a:spLocks noGrp="1"/>
          </p:cNvSpPr>
          <p:nvPr>
            <p:ph type="title"/>
          </p:nvPr>
        </p:nvSpPr>
        <p:spPr>
          <a:xfrm>
            <a:off x="666750" y="2266950"/>
            <a:ext cx="7810500" cy="23241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363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fbeelding"/>
          <p:cNvSpPr>
            <a:spLocks noGrp="1"/>
          </p:cNvSpPr>
          <p:nvPr>
            <p:ph type="pic" sz="half" idx="13"/>
          </p:nvPr>
        </p:nvSpPr>
        <p:spPr>
          <a:xfrm>
            <a:off x="4937243" y="476250"/>
            <a:ext cx="3571875" cy="5734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39" name="Titeltekst"/>
          <p:cNvSpPr txBox="1">
            <a:spLocks noGrp="1"/>
          </p:cNvSpPr>
          <p:nvPr>
            <p:ph type="title"/>
          </p:nvPr>
        </p:nvSpPr>
        <p:spPr>
          <a:xfrm>
            <a:off x="619125" y="476250"/>
            <a:ext cx="3833813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Titeltekst</a:t>
            </a:r>
          </a:p>
        </p:txBody>
      </p:sp>
      <p:sp>
        <p:nvSpPr>
          <p:cNvPr id="4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19125" y="3263900"/>
            <a:ext cx="3833813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039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4946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3009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fbeelding"/>
          <p:cNvSpPr>
            <a:spLocks noGrp="1"/>
          </p:cNvSpPr>
          <p:nvPr>
            <p:ph type="pic" sz="half" idx="13"/>
          </p:nvPr>
        </p:nvSpPr>
        <p:spPr>
          <a:xfrm>
            <a:off x="4938713" y="1574800"/>
            <a:ext cx="3571875" cy="464820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6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633412" y="1574800"/>
            <a:ext cx="3833813" cy="4648200"/>
          </a:xfrm>
          <a:prstGeom prst="rect">
            <a:avLst/>
          </a:prstGeom>
        </p:spPr>
        <p:txBody>
          <a:bodyPr/>
          <a:lstStyle>
            <a:lvl1pPr marL="234696" indent="-234696">
              <a:spcBef>
                <a:spcPts val="1890"/>
              </a:spcBef>
              <a:defRPr sz="1600"/>
            </a:lvl1pPr>
            <a:lvl2pPr marL="469392" indent="-234696">
              <a:spcBef>
                <a:spcPts val="1890"/>
              </a:spcBef>
              <a:defRPr sz="1600"/>
            </a:lvl2pPr>
            <a:lvl3pPr marL="704088" indent="-234696">
              <a:spcBef>
                <a:spcPts val="1890"/>
              </a:spcBef>
              <a:defRPr sz="1600"/>
            </a:lvl3pPr>
            <a:lvl4pPr marL="938784" indent="-234696">
              <a:spcBef>
                <a:spcPts val="1890"/>
              </a:spcBef>
              <a:defRPr sz="1600"/>
            </a:lvl4pPr>
            <a:lvl5pPr marL="1173480" indent="-234696">
              <a:spcBef>
                <a:spcPts val="1890"/>
              </a:spcBef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852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3413" y="889000"/>
            <a:ext cx="7877175" cy="5080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9542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fbeelding"/>
          <p:cNvSpPr>
            <a:spLocks noGrp="1"/>
          </p:cNvSpPr>
          <p:nvPr>
            <p:ph type="pic" sz="quarter" idx="13"/>
          </p:nvPr>
        </p:nvSpPr>
        <p:spPr>
          <a:xfrm>
            <a:off x="5910262" y="3524250"/>
            <a:ext cx="2776538" cy="27749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4" name="Afbeelding"/>
          <p:cNvSpPr>
            <a:spLocks noGrp="1"/>
          </p:cNvSpPr>
          <p:nvPr>
            <p:ph type="pic" sz="quarter" idx="14"/>
          </p:nvPr>
        </p:nvSpPr>
        <p:spPr>
          <a:xfrm>
            <a:off x="5910262" y="565150"/>
            <a:ext cx="2776538" cy="27749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5" name="Afbeelding"/>
          <p:cNvSpPr>
            <a:spLocks noGrp="1"/>
          </p:cNvSpPr>
          <p:nvPr>
            <p:ph type="pic" idx="15"/>
          </p:nvPr>
        </p:nvSpPr>
        <p:spPr>
          <a:xfrm>
            <a:off x="452438" y="565150"/>
            <a:ext cx="5314950" cy="5734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694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5350" y="4476750"/>
            <a:ext cx="7358063" cy="24314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</a:lstStyle>
          <a:p>
            <a:r>
              <a:t>–Johnny Appleseed</a:t>
            </a:r>
          </a:p>
        </p:txBody>
      </p:sp>
      <p:sp>
        <p:nvSpPr>
          <p:cNvPr id="94" name="&quot;Typ hier een citaat.&quot;"/>
          <p:cNvSpPr txBox="1">
            <a:spLocks noGrp="1"/>
          </p:cNvSpPr>
          <p:nvPr>
            <p:ph type="body" sz="quarter" idx="14"/>
          </p:nvPr>
        </p:nvSpPr>
        <p:spPr>
          <a:xfrm>
            <a:off x="895350" y="3069417"/>
            <a:ext cx="7358063" cy="3508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"Typ hier een citaat." 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8747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633413" y="177800"/>
            <a:ext cx="787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3413" y="1574800"/>
            <a:ext cx="787717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4430254" y="6540500"/>
            <a:ext cx="278731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71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346710" hangingPunct="0"/>
              <a:t>‹nr.›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2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/>
  <p:txStyles>
    <p:titleStyle>
      <a:lvl1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66700" marR="0" indent="-266700" algn="l" defTabSz="34671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533400" marR="0" indent="-266700" algn="l" defTabSz="34671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800100" marR="0" indent="-266700" algn="l" defTabSz="34671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066800" marR="0" indent="-266700" algn="l" defTabSz="34671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333500" marR="0" indent="-266700" algn="l" defTabSz="34671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600200" marR="0" indent="-266700" algn="l" defTabSz="34671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866900" marR="0" indent="-266700" algn="l" defTabSz="34671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133600" marR="0" indent="-266700" algn="l" defTabSz="34671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400300" marR="0" indent="-266700" algn="l" defTabSz="34671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467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96012" algn="ctr" defTabSz="3467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92024" algn="ctr" defTabSz="3467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88036" algn="ctr" defTabSz="3467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84048" algn="ctr" defTabSz="3467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80060" algn="ctr" defTabSz="3467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76072" algn="ctr" defTabSz="3467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72084" algn="ctr" defTabSz="3467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768096" algn="ctr" defTabSz="3467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://www.google.nl/url?sa=i&amp;rct=j&amp;q=&amp;esrc=s&amp;source=images&amp;cd=&amp;cad=rja&amp;uact=8&amp;ved=0ahUKEwj9qsTdwf_MAhXIIcAKHeYkDIoQjRwIBw&amp;url=http://www.kaftankrazy.com/index.php/japan-aging-population-case-study&amp;bvm=bv.123325700,d.ZGg&amp;psig=AFQjCNElEcNNt-Wv6WXLovLIjzRXGp1IWg&amp;ust=1464619152831939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gif"/><Relationship Id="rId5" Type="http://schemas.openxmlformats.org/officeDocument/2006/relationships/hyperlink" Target="http://www.google.nl/url?sa=i&amp;rct=j&amp;q=&amp;esrc=s&amp;source=images&amp;cd=&amp;cad=rja&amp;uact=8&amp;ved=0ahUKEwj5yeml_P_MAhURkRQKHUJRC0wQjRwIBw&amp;url=http://www.senescence.info/aging_definition.html&amp;bvm=bv.123325700,d.bGs&amp;psig=AFQjCNGhY2CVdBTQUHzi9ZpM1oNvSSqlgQ&amp;ust=1464634822693275" TargetMode="Externa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XuwP5iOB-gs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gif"/><Relationship Id="rId5" Type="http://schemas.openxmlformats.org/officeDocument/2006/relationships/hyperlink" Target="https://www.youtube.com/watch?v=cVOjFllP3z8" TargetMode="Externa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google.nl/url?sa=i&amp;rct=j&amp;q=&amp;esrc=s&amp;source=images&amp;cd=&amp;cad=rja&amp;uact=8&amp;ved=0ahUKEwi5qcH0yuvXAhUEZFAKHZ1CB3cQjRwIBw&amp;url=https://www.flickr.com/photos/umcg/4655665823&amp;psig=AOvVaw1F2v4lze3idArfx5XpXapj&amp;ust=151231294758001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chterdesamenleving.nl/wp-content/uploads/2015/01/10292551_10153554957073327_392384900637732866_n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en.wikipedia.org/wiki/File:Snow-cholera-map-1.jp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hyperlink" Target="https://en.wikipedia.org/wiki/File:John_Snow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11" Type="http://schemas.openxmlformats.org/officeDocument/2006/relationships/image" Target="../media/image71.jpeg"/><Relationship Id="rId5" Type="http://schemas.openxmlformats.org/officeDocument/2006/relationships/hyperlink" Target="http://www.kpm-ks.org/materiale/fotografi/3-1352457877.0396.JPG" TargetMode="External"/><Relationship Id="rId10" Type="http://schemas.openxmlformats.org/officeDocument/2006/relationships/hyperlink" Target="http://www.turkishtaxjournal.com/wp-content/uploads/34e9207.jpg" TargetMode="External"/><Relationship Id="rId4" Type="http://schemas.openxmlformats.org/officeDocument/2006/relationships/image" Target="../media/image66.jpeg"/><Relationship Id="rId9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nl/url?sa=i&amp;rct=j&amp;q=&amp;esrc=s&amp;source=images&amp;cd=&amp;cad=rja&amp;uact=8&amp;ved=0ahUKEwjtnJjsvpbMAhWEPxQKHR-rCvgQjRwIBw&amp;url=https://www2.barnsley.gov.uk/social-care-wellbeing-and-community-information/health-and-staying-well&amp;bvm=bv.119745492,d.bGg&amp;psig=AFQjCNG7gkPhte8L_xaCV2vjuf0PAn5SeQ&amp;ust=1461010584188230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hyperlink" Target="http://www.google.nl/url?sa=i&amp;rct=j&amp;q=&amp;esrc=s&amp;source=images&amp;cd=&amp;cad=rja&amp;uact=8&amp;ved=0ahUKEwjgy4_LvZbMAhWGSBQKHSgVA6oQjRwIBw&amp;url=http://freevideolectures.com/Subject/Health-Sciences&amp;bvm=bv.119745492,d.bGg&amp;psig=AFQjCNFxxleXHhziWcQZ8dulncxOGnyomg&amp;ust=146101022168892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oogle.nl/url?sa=i&amp;rct=j&amp;q=&amp;esrc=s&amp;source=images&amp;cd=&amp;cad=rja&amp;uact=8&amp;ved=0ahUKEwigqomsvpbMAhXH1xQKHUEwDqkQjRwIBw&amp;url=http://www.zino-francescatti.com/tag/health/&amp;bvm=bv.119745492,d.bGg&amp;psig=AFQjCNEREW1vzEfxE0DdZ4lI4cgk6mvl4Q&amp;ust=1461010469865592" TargetMode="External"/><Relationship Id="rId11" Type="http://schemas.openxmlformats.org/officeDocument/2006/relationships/image" Target="../media/image10.jpeg"/><Relationship Id="rId5" Type="http://schemas.openxmlformats.org/officeDocument/2006/relationships/image" Target="../media/image7.gif"/><Relationship Id="rId10" Type="http://schemas.openxmlformats.org/officeDocument/2006/relationships/hyperlink" Target="http://www.google.nl/url?sa=i&amp;rct=j&amp;q=&amp;esrc=s&amp;source=images&amp;cd=&amp;cad=rja&amp;uact=8&amp;ved=0ahUKEwj5o_K3v5bMAhUCWhQKHVkyB2UQjRwIBw&amp;url=http://fertilefoods.com/basic-pre-conception-health-habits-for-women/&amp;bvm=bv.119745492,d.bGg&amp;psig=AFQjCNFN5TbxOQwatZIop0aBrgqMri6Rpw&amp;ust=1461010775364677" TargetMode="External"/><Relationship Id="rId4" Type="http://schemas.openxmlformats.org/officeDocument/2006/relationships/hyperlink" Target="http://www.google.nl/url?sa=i&amp;rct=j&amp;q=&amp;esrc=s&amp;source=images&amp;cd=&amp;cad=rja&amp;uact=8&amp;ved=0ahUKEwiku_vhvZbMAhWJ7BQKHWWwCqYQjRwIBw&amp;url=http://www.magzine.nu/magazine/Mens-Health/2014/1&amp;bvm=bv.119745492,d.bGg&amp;psig=AFQjCNFxxleXHhziWcQZ8dulncxOGnyomg&amp;ust=1461010221688921" TargetMode="External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2.jpeg"/><Relationship Id="rId7" Type="http://schemas.openxmlformats.org/officeDocument/2006/relationships/hyperlink" Target="http://www.articles4health.net/wp-content/uploads/Cancer-treatment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hyperlink" Target="http://www.google.nl/url?sa=i&amp;rct=j&amp;q=&amp;esrc=s&amp;source=images&amp;cd=&amp;cad=rja&amp;uact=8&amp;ved=0ahUKEwjf0bDix4HUAhWIJ1AKHVkjAqIQjRwIBw&amp;url=http://www.onhealth.com/content/1/heart_disease_coronary_artery&amp;psig=AFQjCNE3grIBgAO7Ri9t7pAqMhamT-JMTA&amp;ust=1495475761000829" TargetMode="External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wmf"/><Relationship Id="rId10" Type="http://schemas.openxmlformats.org/officeDocument/2006/relationships/image" Target="../media/image109.jpeg"/><Relationship Id="rId4" Type="http://schemas.openxmlformats.org/officeDocument/2006/relationships/image" Target="../media/image103.emf"/><Relationship Id="rId9" Type="http://schemas.openxmlformats.org/officeDocument/2006/relationships/image" Target="../media/image108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oleObject" Target="../embeddings/oleObject2.bin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2.png"/><Relationship Id="rId5" Type="http://schemas.openxmlformats.org/officeDocument/2006/relationships/image" Target="../media/image104.wmf"/><Relationship Id="rId4" Type="http://schemas.openxmlformats.org/officeDocument/2006/relationships/image" Target="../media/image111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youtu.be/qoJ_zywh9uM" TargetMode="External"/><Relationship Id="rId4" Type="http://schemas.openxmlformats.org/officeDocument/2006/relationships/hyperlink" Target="https://www.youtube.com/watch?v=eNIVJptxJu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33582" y="5745063"/>
            <a:ext cx="79268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Fundamentele rechten - legitieme vragen </a:t>
            </a:r>
          </a:p>
        </p:txBody>
      </p:sp>
    </p:spTree>
    <p:extLst>
      <p:ext uri="{BB962C8B-B14F-4D97-AF65-F5344CB8AC3E}">
        <p14:creationId xmlns:p14="http://schemas.microsoft.com/office/powerpoint/2010/main" val="313508699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4" y="749300"/>
            <a:ext cx="7991475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4690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14kome.files.wordpress.com/2012/03/worker-ratio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2133748"/>
            <a:ext cx="6120680" cy="359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Vergrijzing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Geen probleem…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Alhoewel…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challenge</a:t>
            </a:r>
            <a:r>
              <a:rPr lang="nl-NL" dirty="0"/>
              <a:t>!</a:t>
            </a:r>
          </a:p>
        </p:txBody>
      </p:sp>
      <p:pic>
        <p:nvPicPr>
          <p:cNvPr id="3074" name="Picture 2" descr="Signs of Age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13384"/>
            <a:ext cx="57150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enescence.info/pathology_age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77437"/>
            <a:ext cx="60960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7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Uitdagingen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Vergrijzing</a:t>
            </a:r>
          </a:p>
          <a:p>
            <a:pPr lvl="1"/>
            <a:r>
              <a:rPr lang="nl-NL" dirty="0"/>
              <a:t>Old 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dependency</a:t>
            </a:r>
            <a:r>
              <a:rPr lang="nl-NL" dirty="0"/>
              <a:t> ratio</a:t>
            </a:r>
          </a:p>
          <a:p>
            <a:r>
              <a:rPr lang="nl-NL" dirty="0"/>
              <a:t>SEGV</a:t>
            </a:r>
          </a:p>
          <a:p>
            <a:pPr lvl="1"/>
            <a:r>
              <a:rPr lang="nl-NL" dirty="0"/>
              <a:t>Rijkdom en gezondheid</a:t>
            </a:r>
          </a:p>
          <a:p>
            <a:r>
              <a:rPr lang="nl-NL" dirty="0"/>
              <a:t>Kosten van zorg</a:t>
            </a:r>
          </a:p>
          <a:p>
            <a:pPr lvl="1"/>
            <a:r>
              <a:rPr lang="nl-NL" dirty="0"/>
              <a:t>Duurzaam systeem</a:t>
            </a:r>
          </a:p>
        </p:txBody>
      </p:sp>
      <p:pic>
        <p:nvPicPr>
          <p:cNvPr id="5122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65751"/>
            <a:ext cx="4913520" cy="43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437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Public Health…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3413" y="1574800"/>
            <a:ext cx="8475091" cy="4648200"/>
          </a:xfrm>
        </p:spPr>
        <p:txBody>
          <a:bodyPr>
            <a:normAutofit/>
          </a:bodyPr>
          <a:lstStyle/>
          <a:p>
            <a:r>
              <a:rPr lang="nl-NL" dirty="0"/>
              <a:t>Medisch model - symptomen, diagnostiek, behandeling, prognose</a:t>
            </a:r>
          </a:p>
          <a:p>
            <a:r>
              <a:rPr lang="nl-NL" dirty="0"/>
              <a:t>Externe factoren – milieu, voeding, onderdak, drinkwater en riolering, </a:t>
            </a:r>
            <a:r>
              <a:rPr lang="nl-NL" dirty="0" err="1"/>
              <a:t>hygiene</a:t>
            </a:r>
            <a:r>
              <a:rPr lang="nl-NL" dirty="0"/>
              <a:t>, vervuiling, werk, sociale omgeving, sociale zekerheid, veiligheid, openbare ruimte, opleiding, werkgelegenheid, </a:t>
            </a:r>
            <a:r>
              <a:rPr lang="nl-NL" b="1" dirty="0">
                <a:solidFill>
                  <a:srgbClr val="FF0000"/>
                </a:solidFill>
              </a:rPr>
              <a:t>wetgeving</a:t>
            </a:r>
            <a:r>
              <a:rPr lang="nl-NL" dirty="0"/>
              <a:t>…. @@@</a:t>
            </a:r>
          </a:p>
          <a:p>
            <a:r>
              <a:rPr lang="nl-NL" dirty="0"/>
              <a:t>Individuele &amp; public </a:t>
            </a:r>
            <a:r>
              <a:rPr lang="nl-NL" b="1" dirty="0">
                <a:solidFill>
                  <a:srgbClr val="FF0000"/>
                </a:solidFill>
              </a:rPr>
              <a:t>health</a:t>
            </a:r>
            <a:r>
              <a:rPr lang="nl-NL" dirty="0"/>
              <a:t> = ∫(participatie, werk, milieu, opleiding …)</a:t>
            </a:r>
          </a:p>
          <a:p>
            <a:pPr marL="0" indent="0">
              <a:buNone/>
            </a:pPr>
            <a:r>
              <a:rPr lang="nl-NL" dirty="0"/>
              <a:t>Maar ook</a:t>
            </a:r>
          </a:p>
          <a:p>
            <a:r>
              <a:rPr lang="nl-NL" dirty="0"/>
              <a:t>Economie, sociale zekerheid, welvaart…  = ∫(</a:t>
            </a:r>
            <a:r>
              <a:rPr lang="nl-NL" b="1" dirty="0">
                <a:solidFill>
                  <a:srgbClr val="FF0000"/>
                </a:solidFill>
              </a:rPr>
              <a:t>gezondheid</a:t>
            </a:r>
            <a:r>
              <a:rPr lang="nl-NL" dirty="0"/>
              <a:t>, participatie, beleid, opleiding ...)</a:t>
            </a:r>
          </a:p>
        </p:txBody>
      </p:sp>
    </p:spTree>
    <p:extLst>
      <p:ext uri="{BB962C8B-B14F-4D97-AF65-F5344CB8AC3E}">
        <p14:creationId xmlns:p14="http://schemas.microsoft.com/office/powerpoint/2010/main" val="4115191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14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8" y="908720"/>
            <a:ext cx="8905928" cy="397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Gezondheid en levensloop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23528" y="2093168"/>
            <a:ext cx="7877175" cy="4648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800" dirty="0"/>
              <a:t>Ouderdom komt met gebreken…</a:t>
            </a:r>
          </a:p>
          <a:p>
            <a:pPr lvl="1"/>
            <a:r>
              <a:rPr lang="nl-NL" sz="2800" dirty="0"/>
              <a:t>Zorgbehoefte </a:t>
            </a:r>
            <a:r>
              <a:rPr lang="nl-NL" sz="2800" b="1" dirty="0">
                <a:latin typeface="Calibri"/>
              </a:rPr>
              <a:t>↑↑</a:t>
            </a:r>
            <a:endParaRPr lang="nl-NL" sz="2800" b="1" dirty="0"/>
          </a:p>
          <a:p>
            <a:pPr lvl="1"/>
            <a:r>
              <a:rPr lang="nl-NL" sz="2800" dirty="0"/>
              <a:t>Zorgaanbod? </a:t>
            </a:r>
            <a:r>
              <a:rPr lang="nl-NL" sz="2800" b="1" dirty="0">
                <a:latin typeface="Calibri"/>
              </a:rPr>
              <a:t>↓</a:t>
            </a:r>
            <a:endParaRPr lang="nl-NL" sz="2800" dirty="0">
              <a:latin typeface="Calibri"/>
            </a:endParaRPr>
          </a:p>
          <a:p>
            <a:pPr lvl="1"/>
            <a:r>
              <a:rPr lang="nl-NL" sz="2800" dirty="0">
                <a:latin typeface="+mj-lt"/>
              </a:rPr>
              <a:t>Mantel en of </a:t>
            </a:r>
            <a:r>
              <a:rPr lang="nl-NL" sz="2800" dirty="0" err="1">
                <a:latin typeface="+mj-lt"/>
              </a:rPr>
              <a:t>informel</a:t>
            </a:r>
            <a:r>
              <a:rPr lang="nl-NL" sz="2800" dirty="0">
                <a:latin typeface="+mj-lt"/>
              </a:rPr>
              <a:t> zorg?</a:t>
            </a:r>
          </a:p>
          <a:p>
            <a:pPr lvl="1"/>
            <a:r>
              <a:rPr lang="nl-NL" sz="2800" dirty="0" err="1">
                <a:latin typeface="+mj-lt"/>
              </a:rPr>
              <a:t>e-Health</a:t>
            </a:r>
            <a:r>
              <a:rPr lang="nl-NL" sz="2800" dirty="0">
                <a:latin typeface="+mj-lt"/>
              </a:rPr>
              <a:t>?</a:t>
            </a:r>
          </a:p>
          <a:p>
            <a:pPr lvl="1"/>
            <a:r>
              <a:rPr lang="nl-NL" sz="2800" dirty="0">
                <a:latin typeface="+mj-lt"/>
              </a:rPr>
              <a:t>Rol 1</a:t>
            </a:r>
            <a:r>
              <a:rPr lang="nl-NL" sz="2800" baseline="30000" dirty="0">
                <a:latin typeface="+mj-lt"/>
              </a:rPr>
              <a:t>e</a:t>
            </a:r>
            <a:r>
              <a:rPr lang="nl-NL" sz="2800" dirty="0">
                <a:latin typeface="+mj-lt"/>
              </a:rPr>
              <a:t> lijn, Gemeente, Provincie, Rijk?</a:t>
            </a:r>
          </a:p>
          <a:p>
            <a:pPr lvl="1"/>
            <a:r>
              <a:rPr lang="nl-NL" sz="2800" dirty="0">
                <a:latin typeface="+mj-lt"/>
              </a:rPr>
              <a:t>Public Health?</a:t>
            </a:r>
          </a:p>
          <a:p>
            <a:pPr lvl="1"/>
            <a:endParaRPr lang="nl-NL" b="1" dirty="0">
              <a:latin typeface="Calibri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4374497" y="3224596"/>
            <a:ext cx="4157943" cy="492436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 defTabSz="346702" hangingPunct="0"/>
            <a:r>
              <a:rPr lang="nl-NL" sz="1300" b="1" kern="0" dirty="0">
                <a:solidFill>
                  <a:srgbClr val="00A2FF">
                    <a:lumMod val="75000"/>
                  </a:srgbClr>
                </a:solidFill>
                <a:latin typeface="Helvetica Neue"/>
                <a:sym typeface="Helvetica Neue"/>
                <a:hlinkClick r:id="rId4"/>
              </a:rPr>
              <a:t>https://www.youtube.com/watch?v=XuwP5iOB-gs</a:t>
            </a:r>
            <a:endParaRPr lang="nl-NL" sz="1300" b="1" kern="0" dirty="0">
              <a:solidFill>
                <a:srgbClr val="00A2FF">
                  <a:lumMod val="75000"/>
                </a:srgbClr>
              </a:solidFill>
              <a:latin typeface="Helvetica Neue"/>
              <a:sym typeface="Helvetica Neue"/>
            </a:endParaRPr>
          </a:p>
          <a:p>
            <a:pPr algn="ctr" defTabSz="346702" hangingPunct="0"/>
            <a:endParaRPr lang="nl-NL" sz="1300" b="1" kern="0" dirty="0">
              <a:solidFill>
                <a:srgbClr val="00A2FF">
                  <a:lumMod val="75000"/>
                </a:srgbClr>
              </a:solidFill>
              <a:latin typeface="Helvetica Neue"/>
              <a:sym typeface="Helvetica Neue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3950"/>
            <a:ext cx="62293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90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14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8" y="908720"/>
            <a:ext cx="8905928" cy="397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Gezondheid en levensloop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1249" y="1772816"/>
            <a:ext cx="7877175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/>
              <a:t>Het beschermen waard!</a:t>
            </a:r>
          </a:p>
          <a:p>
            <a:pPr lvl="1"/>
            <a:r>
              <a:rPr lang="nl-NL" sz="2800" dirty="0"/>
              <a:t>Ook in Nederland?!</a:t>
            </a:r>
          </a:p>
          <a:p>
            <a:pPr lvl="1"/>
            <a:r>
              <a:rPr lang="nl-NL" sz="2800" dirty="0" err="1">
                <a:latin typeface="+mj-lt"/>
              </a:rPr>
              <a:t>e-Health</a:t>
            </a:r>
            <a:r>
              <a:rPr lang="nl-NL" sz="2800" dirty="0">
                <a:latin typeface="+mj-lt"/>
              </a:rPr>
              <a:t>?</a:t>
            </a:r>
          </a:p>
          <a:p>
            <a:pPr lvl="1"/>
            <a:r>
              <a:rPr lang="nl-NL" sz="2800" dirty="0">
                <a:latin typeface="+mj-lt"/>
              </a:rPr>
              <a:t>Rol 1</a:t>
            </a:r>
            <a:r>
              <a:rPr lang="nl-NL" sz="2800" baseline="30000" dirty="0">
                <a:latin typeface="+mj-lt"/>
              </a:rPr>
              <a:t>e</a:t>
            </a:r>
            <a:r>
              <a:rPr lang="nl-NL" sz="2800" dirty="0">
                <a:latin typeface="+mj-lt"/>
              </a:rPr>
              <a:t> lijn, Gemeente, 								Provincie, Rijk?</a:t>
            </a:r>
          </a:p>
          <a:p>
            <a:pPr lvl="1"/>
            <a:r>
              <a:rPr lang="nl-NL" sz="2800" dirty="0">
                <a:latin typeface="+mj-lt"/>
              </a:rPr>
              <a:t>Onderwijs?</a:t>
            </a:r>
          </a:p>
          <a:p>
            <a:pPr lvl="1"/>
            <a:r>
              <a:rPr lang="nl-NL" sz="2800" dirty="0">
                <a:latin typeface="+mj-lt"/>
              </a:rPr>
              <a:t>Public Health? </a:t>
            </a:r>
          </a:p>
          <a:p>
            <a:pPr lvl="1"/>
            <a:endParaRPr lang="nl-NL" b="1" dirty="0">
              <a:latin typeface="Calibri"/>
            </a:endParaRPr>
          </a:p>
        </p:txBody>
      </p:sp>
      <p:pic>
        <p:nvPicPr>
          <p:cNvPr id="4098" name="Picture 2" descr="Afbeeldingsresultaat voor pril lev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54" y="2472308"/>
            <a:ext cx="42862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/>
          <p:cNvSpPr/>
          <p:nvPr/>
        </p:nvSpPr>
        <p:spPr>
          <a:xfrm>
            <a:off x="5006300" y="4869160"/>
            <a:ext cx="3918158" cy="438889"/>
          </a:xfrm>
          <a:prstGeom prst="rect">
            <a:avLst/>
          </a:prstGeom>
        </p:spPr>
        <p:txBody>
          <a:bodyPr wrap="square" lIns="38404" tIns="19202" rIns="38404" bIns="19202">
            <a:spAutoFit/>
          </a:bodyPr>
          <a:lstStyle/>
          <a:p>
            <a:pPr algn="ctr" defTabSz="346702" hangingPunct="0"/>
            <a:r>
              <a:rPr lang="nl-NL" sz="1300" b="1" kern="0" dirty="0">
                <a:solidFill>
                  <a:srgbClr val="00A2FF">
                    <a:lumMod val="75000"/>
                  </a:srgbClr>
                </a:solidFill>
                <a:latin typeface="Helvetica Neue"/>
                <a:sym typeface="Helvetica Neue"/>
                <a:hlinkClick r:id="rId5"/>
              </a:rPr>
              <a:t>https://www.youtube.com/watch?v=cVOjFllP3z8</a:t>
            </a:r>
            <a:endParaRPr lang="nl-NL" sz="1300" b="1" kern="0" dirty="0">
              <a:solidFill>
                <a:srgbClr val="00A2FF">
                  <a:lumMod val="75000"/>
                </a:srgbClr>
              </a:solidFill>
              <a:latin typeface="Helvetica Neue"/>
              <a:sym typeface="Helvetica Neue"/>
            </a:endParaRPr>
          </a:p>
          <a:p>
            <a:pPr algn="ctr" defTabSz="346702" hangingPunct="0"/>
            <a:endParaRPr lang="nl-NL" sz="1300" b="1" kern="0" dirty="0">
              <a:solidFill>
                <a:srgbClr val="00A2FF">
                  <a:lumMod val="75000"/>
                </a:srgbClr>
              </a:solidFill>
              <a:latin typeface="Helvetica Neue"/>
              <a:sym typeface="Helvetica Neue"/>
            </a:endParaRPr>
          </a:p>
        </p:txBody>
      </p:sp>
      <p:pic>
        <p:nvPicPr>
          <p:cNvPr id="9" name="Picture 2" descr="Sociaaleconomische status 20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278624"/>
            <a:ext cx="3370409" cy="3579376"/>
          </a:xfrm>
          <a:prstGeom prst="rect">
            <a:avLst/>
          </a:prstGeom>
          <a:noFill/>
        </p:spPr>
      </p:pic>
      <p:pic>
        <p:nvPicPr>
          <p:cNvPr id="10" name="Picture 2" descr="Kinderen in achterstandswijken per gemeente 20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127905"/>
            <a:ext cx="3572041" cy="3793066"/>
          </a:xfrm>
          <a:prstGeom prst="rect">
            <a:avLst/>
          </a:prstGeom>
          <a:noFill/>
        </p:spPr>
      </p:pic>
      <p:pic>
        <p:nvPicPr>
          <p:cNvPr id="4101" name="Picture 5" descr="Afbeeldingsresultaat voor strijder cannab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57150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90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14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8" y="908720"/>
            <a:ext cx="8905928" cy="397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Gezondheid en levensloop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1249" y="1772816"/>
            <a:ext cx="7877175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/>
              <a:t>En wij dan? De sandwich generatie!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800" dirty="0"/>
              <a:t>4</a:t>
            </a:r>
            <a:r>
              <a:rPr lang="nl-NL" sz="2800" baseline="30000" dirty="0"/>
              <a:t>e</a:t>
            </a:r>
            <a:r>
              <a:rPr lang="nl-NL" sz="2800" dirty="0"/>
              <a:t> industriële revolutie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800" dirty="0"/>
              <a:t>Flexibilisering </a:t>
            </a:r>
            <a:r>
              <a:rPr lang="nl-NL" sz="2800" dirty="0" err="1"/>
              <a:t>ZZPer</a:t>
            </a:r>
            <a:endParaRPr lang="nl-NL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800" dirty="0"/>
              <a:t>Inkomens onzekerheid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800" dirty="0" err="1"/>
              <a:t>Off-line</a:t>
            </a:r>
            <a:r>
              <a:rPr lang="nl-NL" sz="2800" dirty="0"/>
              <a:t> tijd</a:t>
            </a:r>
          </a:p>
          <a:p>
            <a:pPr marL="0" indent="0">
              <a:buNone/>
            </a:pPr>
            <a:r>
              <a:rPr lang="nl-NL" sz="2800" dirty="0"/>
              <a:t>@@@</a:t>
            </a:r>
          </a:p>
        </p:txBody>
      </p:sp>
      <p:pic>
        <p:nvPicPr>
          <p:cNvPr id="5122" name="Picture 2" descr="Afbeeldingsresultaat voor sandwich generat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90" y="2557536"/>
            <a:ext cx="4242582" cy="42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5638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kstvak 10"/>
          <p:cNvSpPr txBox="1">
            <a:spLocks noChangeArrowheads="1"/>
          </p:cNvSpPr>
          <p:nvPr/>
        </p:nvSpPr>
        <p:spPr bwMode="auto">
          <a:xfrm>
            <a:off x="628833" y="2349503"/>
            <a:ext cx="7939983" cy="132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 defTabSz="346702" hangingPunct="0"/>
            <a:r>
              <a:rPr lang="nl-NL" sz="8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SES </a:t>
            </a:r>
            <a:r>
              <a:rPr lang="nl-NL" sz="8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and</a:t>
            </a:r>
            <a:r>
              <a:rPr lang="nl-NL" sz="8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health </a:t>
            </a:r>
            <a:endParaRPr lang="en-US" sz="8000" b="1" kern="0" dirty="0">
              <a:solidFill>
                <a:prstClr val="black"/>
              </a:solidFill>
              <a:latin typeface="Helvetica Neue"/>
              <a:sym typeface="Helvetica Neue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16503" y="-2115616"/>
            <a:ext cx="11339513" cy="926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276767" y="764704"/>
            <a:ext cx="6429069" cy="6565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Tegen de achtergrond van….</a:t>
            </a:r>
          </a:p>
        </p:txBody>
      </p:sp>
    </p:spTree>
    <p:extLst>
      <p:ext uri="{BB962C8B-B14F-4D97-AF65-F5344CB8AC3E}">
        <p14:creationId xmlns:p14="http://schemas.microsoft.com/office/powerpoint/2010/main" val="2600059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53" y="0"/>
            <a:ext cx="4760913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Levensverwachting bij geboorte per GGD-reg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00224"/>
            <a:ext cx="4762500" cy="5057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71794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2062"/>
            <a:ext cx="47720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44" y="1484784"/>
            <a:ext cx="47625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39" y="1045046"/>
            <a:ext cx="47720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612998"/>
            <a:ext cx="47720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05" y="27412"/>
            <a:ext cx="47625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500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02" y="2911818"/>
            <a:ext cx="2448719" cy="244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6750" y="539750"/>
            <a:ext cx="7810500" cy="2324100"/>
          </a:xfrm>
        </p:spPr>
        <p:txBody>
          <a:bodyPr>
            <a:noAutofit/>
          </a:bodyPr>
          <a:lstStyle/>
          <a:p>
            <a:r>
              <a:rPr lang="en-US" sz="3600" b="1" dirty="0"/>
              <a:t>Public health </a:t>
            </a:r>
            <a:br>
              <a:rPr lang="en-US" sz="3600" b="1" dirty="0"/>
            </a:br>
            <a:r>
              <a:rPr lang="en-US" sz="3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Waar</a:t>
            </a: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hebben</a:t>
            </a: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we het over, en </a:t>
            </a:r>
            <a:r>
              <a:rPr lang="en-US" sz="3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wie</a:t>
            </a:r>
            <a:b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neemt</a:t>
            </a: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die </a:t>
            </a:r>
            <a:r>
              <a:rPr lang="en-US" sz="3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handschoen</a:t>
            </a: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op?</a:t>
            </a:r>
            <a:endParaRPr lang="nl-NL" sz="8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E. Buskens</a:t>
            </a:r>
          </a:p>
          <a:p>
            <a:r>
              <a:rPr lang="nl-NL" sz="1800" dirty="0"/>
              <a:t>Hoogleraar HTA UMCG and FEB RUG</a:t>
            </a:r>
          </a:p>
        </p:txBody>
      </p:sp>
      <p:sp>
        <p:nvSpPr>
          <p:cNvPr id="4" name="AutoShape 2" descr="Afbeeldingsresultaat voor logo umcg kikker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8100" y="-1203325"/>
            <a:ext cx="4762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algn="ctr" defTabSz="346702" hangingPunct="0"/>
            <a:endParaRPr lang="nl-NL" sz="1300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5" name="AutoShape 4" descr="Afbeeldingsresultaat voor logo umcg kikker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90500" y="-1050925"/>
            <a:ext cx="4762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algn="ctr" defTabSz="346702" hangingPunct="0"/>
            <a:endParaRPr lang="nl-NL" sz="1300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305428"/>
            <a:ext cx="29432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67217"/>
            <a:ext cx="4464496" cy="122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4388045" y="6453336"/>
            <a:ext cx="3159828" cy="292382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1300" b="1" kern="0" dirty="0">
                <a:solidFill>
                  <a:srgbClr val="FFFFFF">
                    <a:lumMod val="95000"/>
                  </a:srgbClr>
                </a:solidFill>
                <a:latin typeface="Helvetica Neue"/>
                <a:sym typeface="Helvetica Neue"/>
              </a:rPr>
              <a:t>Les Bourgeois de Calais, </a:t>
            </a:r>
            <a:r>
              <a:rPr lang="nl-NL" sz="1300" b="1" kern="0" dirty="0" err="1">
                <a:solidFill>
                  <a:srgbClr val="FFFFFF">
                    <a:lumMod val="95000"/>
                  </a:srgbClr>
                </a:solidFill>
                <a:latin typeface="Helvetica Neue"/>
                <a:sym typeface="Helvetica Neue"/>
              </a:rPr>
              <a:t>Rodin</a:t>
            </a:r>
            <a:r>
              <a:rPr lang="nl-NL" sz="1300" b="1" kern="0" dirty="0">
                <a:solidFill>
                  <a:srgbClr val="FFFFFF">
                    <a:lumMod val="95000"/>
                  </a:srgbClr>
                </a:solidFill>
                <a:latin typeface="Helvetica Neue"/>
                <a:sym typeface="Helvetica Neue"/>
              </a:rPr>
              <a:t>, 1889</a:t>
            </a:r>
          </a:p>
        </p:txBody>
      </p:sp>
      <p:pic>
        <p:nvPicPr>
          <p:cNvPr id="10242" name="Picture 2" descr="Gerelateerde afbeeld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25" y="2895163"/>
            <a:ext cx="5560803" cy="370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233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inderen in achterstandswijken per gemeente 2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0497" y="17884"/>
            <a:ext cx="4772025" cy="5067300"/>
          </a:xfrm>
          <a:prstGeom prst="rect">
            <a:avLst/>
          </a:prstGeom>
          <a:noFill/>
        </p:spPr>
      </p:pic>
      <p:pic>
        <p:nvPicPr>
          <p:cNvPr id="23554" name="Picture 2" descr="Sociaaleconomische status 2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755600"/>
            <a:ext cx="4762500" cy="5057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38194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19432"/>
            <a:ext cx="3692084" cy="391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12" y="3121968"/>
            <a:ext cx="351918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21968"/>
            <a:ext cx="3469368" cy="369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53211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 descr="mental-retardation-7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484313"/>
            <a:ext cx="3790950" cy="5715000"/>
          </a:xfrm>
          <a:prstGeom prst="rect">
            <a:avLst/>
          </a:prstGeom>
          <a:noFill/>
        </p:spPr>
      </p:pic>
      <p:sp>
        <p:nvSpPr>
          <p:cNvPr id="450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is “</a:t>
            </a:r>
            <a:r>
              <a:rPr lang="nl-NL" dirty="0" err="1"/>
              <a:t>frail</a:t>
            </a:r>
            <a:r>
              <a:rPr lang="nl-NL" dirty="0"/>
              <a:t>”?</a:t>
            </a:r>
            <a:endParaRPr lang="en-US" dirty="0"/>
          </a:p>
        </p:txBody>
      </p:sp>
      <p:pic>
        <p:nvPicPr>
          <p:cNvPr id="450564" name="Picture 4" descr="NICU_AroundGiraff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9" y="1700213"/>
            <a:ext cx="2943225" cy="4425950"/>
          </a:xfrm>
          <a:prstGeom prst="rect">
            <a:avLst/>
          </a:prstGeom>
          <a:noFill/>
        </p:spPr>
      </p:pic>
      <p:pic>
        <p:nvPicPr>
          <p:cNvPr id="450565" name="Picture 5" descr="Elderly_Couple_-_Brasov_-_Roman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1412875"/>
            <a:ext cx="3697288" cy="4929188"/>
          </a:xfrm>
          <a:prstGeom prst="rect">
            <a:avLst/>
          </a:prstGeom>
          <a:noFill/>
        </p:spPr>
      </p:pic>
      <p:pic>
        <p:nvPicPr>
          <p:cNvPr id="17410" name="Picture 2" descr="Picture of a family eating a processed dinner in Iow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661500" cy="57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1656364"/>
            <a:ext cx="8496415" cy="342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296369" y="6058937"/>
            <a:ext cx="654025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Omgeving en gemeenschap!</a:t>
            </a:r>
            <a:endParaRPr kumimoji="0" lang="nl-NL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262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316202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/>
              <a:t>En hoe zit het met vermogen?</a:t>
            </a:r>
          </a:p>
        </p:txBody>
      </p:sp>
      <p:pic>
        <p:nvPicPr>
          <p:cNvPr id="2076" name="Picture 28" descr="http://i1.wp.com/www.scriptonitedaily.com/wp-content/uploads/2013/08/u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82" y="1916832"/>
            <a:ext cx="5722865" cy="40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10292551_10153554957073327_392384900637732866_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6" y="1187220"/>
            <a:ext cx="5670783" cy="567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0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286000" y="3005809"/>
            <a:ext cx="4572000" cy="715887"/>
          </a:xfrm>
          <a:prstGeom prst="rect">
            <a:avLst/>
          </a:prstGeom>
        </p:spPr>
        <p:txBody>
          <a:bodyPr lIns="38404" tIns="19202" rIns="38404" bIns="19202">
            <a:spAutoFit/>
          </a:bodyPr>
          <a:lstStyle/>
          <a:p>
            <a:pPr algn="ctr" defTabSz="346702">
              <a:spcBef>
                <a:spcPts val="2478"/>
              </a:spcBef>
              <a:buSzPct val="125000"/>
            </a:pPr>
            <a:r>
              <a:rPr lang="nl-NL" sz="2200" kern="0" dirty="0">
                <a:solidFill>
                  <a:srgbClr val="000000"/>
                </a:solidFill>
                <a:latin typeface="Helvetica Neue"/>
                <a:sym typeface="Helvetica Neue"/>
              </a:rPr>
              <a:t>Dank voor uw aandacht e.buskens@umcg.nl</a:t>
            </a:r>
          </a:p>
        </p:txBody>
      </p:sp>
      <p:pic>
        <p:nvPicPr>
          <p:cNvPr id="13314" name="Picture 2" descr="https://debamboozled.files.wordpress.com/2014/02/leanardo-da-vinci-learn-how-to-see-realize-that-everything-connects-to-everything-else.png?w=5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2112"/>
            <a:ext cx="8430852" cy="696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31688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beeldingsresultaat voor van verschil naar potentie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30" y="1287734"/>
            <a:ext cx="9391650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potentieel!</a:t>
            </a:r>
          </a:p>
        </p:txBody>
      </p:sp>
    </p:spTree>
    <p:extLst>
      <p:ext uri="{BB962C8B-B14F-4D97-AF65-F5344CB8AC3E}">
        <p14:creationId xmlns:p14="http://schemas.microsoft.com/office/powerpoint/2010/main" val="40285810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upload.wikimedia.org/wikipedia/commons/thumb/2/27/Snow-cholera-map-1.jpg/300px-Snow-cholera-map-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5"/>
            <a:ext cx="4196390" cy="391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61256" y="274638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dirty="0"/>
              <a:t>Disruptieve denker: John </a:t>
            </a:r>
            <a:r>
              <a:rPr lang="nl-NL" sz="4000" dirty="0" err="1"/>
              <a:t>Snow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295306"/>
            <a:ext cx="8424936" cy="5112568"/>
          </a:xfrm>
        </p:spPr>
        <p:txBody>
          <a:bodyPr>
            <a:noAutofit/>
          </a:bodyPr>
          <a:lstStyle/>
          <a:p>
            <a:r>
              <a:rPr lang="nl-NL" sz="2400" dirty="0"/>
              <a:t>1854 Cholera </a:t>
            </a:r>
            <a:r>
              <a:rPr lang="nl-NL" sz="2400" dirty="0" err="1"/>
              <a:t>outbreak</a:t>
            </a:r>
            <a:r>
              <a:rPr lang="nl-NL" sz="2400" dirty="0"/>
              <a:t> London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Pomp ontmanteld en vluchtende bevolking stopte epidemie</a:t>
            </a:r>
          </a:p>
        </p:txBody>
      </p:sp>
      <p:pic>
        <p:nvPicPr>
          <p:cNvPr id="14338" name="Picture 2" descr="John Snow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8640"/>
            <a:ext cx="1656184" cy="26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716016" y="2787893"/>
            <a:ext cx="2952328" cy="149271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346702" hangingPunct="0"/>
            <a:r>
              <a:rPr lang="en-US" sz="13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“On proceeding to the spot, I found that </a:t>
            </a:r>
            <a:r>
              <a:rPr lang="en-US" sz="1300" b="1" u="sng" kern="0" dirty="0">
                <a:solidFill>
                  <a:prstClr val="black"/>
                </a:solidFill>
                <a:latin typeface="Helvetica Neue"/>
                <a:sym typeface="Helvetica Neue"/>
              </a:rPr>
              <a:t>nearly all the deaths</a:t>
            </a:r>
            <a:r>
              <a:rPr lang="en-US" sz="13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had taken place within a short distance of the </a:t>
            </a:r>
            <a:r>
              <a:rPr lang="en-US" sz="1300" b="1" kern="0" dirty="0">
                <a:solidFill>
                  <a:srgbClr val="FF0000"/>
                </a:solidFill>
                <a:latin typeface="Helvetica Neue"/>
                <a:sym typeface="Helvetica Neue"/>
              </a:rPr>
              <a:t>Broad Street pump</a:t>
            </a:r>
            <a:r>
              <a:rPr lang="en-US" sz="13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. There were </a:t>
            </a:r>
            <a:r>
              <a:rPr lang="en-US" sz="1300" b="1" u="sng" kern="0" dirty="0">
                <a:solidFill>
                  <a:prstClr val="black"/>
                </a:solidFill>
                <a:latin typeface="Helvetica Neue"/>
                <a:sym typeface="Helvetica Neue"/>
              </a:rPr>
              <a:t>only ten </a:t>
            </a:r>
            <a:r>
              <a:rPr lang="en-US" sz="13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deaths in houses situated decidedly nearer to </a:t>
            </a:r>
            <a:r>
              <a:rPr lang="en-US" sz="1300" b="1" u="sng" kern="0" dirty="0">
                <a:solidFill>
                  <a:prstClr val="black"/>
                </a:solidFill>
                <a:latin typeface="Helvetica Neue"/>
                <a:sym typeface="Helvetica Neue"/>
              </a:rPr>
              <a:t>another street-pump</a:t>
            </a:r>
            <a:r>
              <a:rPr lang="en-US" sz="13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.”</a:t>
            </a:r>
            <a:endParaRPr lang="nl-NL" sz="1300" b="1" kern="0" dirty="0">
              <a:solidFill>
                <a:prstClr val="black"/>
              </a:solidFill>
              <a:latin typeface="Helvetica Neue"/>
              <a:sym typeface="Helvetica Neue"/>
            </a:endParaRPr>
          </a:p>
        </p:txBody>
      </p:sp>
      <p:pic>
        <p:nvPicPr>
          <p:cNvPr id="8" name="Picture 16" descr="water pump in Lond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42" y="2041932"/>
            <a:ext cx="2709846" cy="36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roomdiagram: Verbindingslijn 5"/>
          <p:cNvSpPr/>
          <p:nvPr/>
        </p:nvSpPr>
        <p:spPr>
          <a:xfrm>
            <a:off x="2339752" y="3501008"/>
            <a:ext cx="457200" cy="4572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346702" hangingPunct="0"/>
            <a:endParaRPr lang="nl-NL" sz="1300" b="1" kern="0">
              <a:solidFill>
                <a:prstClr val="white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147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Wie?</a:t>
            </a:r>
          </a:p>
        </p:txBody>
      </p:sp>
      <p:pic>
        <p:nvPicPr>
          <p:cNvPr id="3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21212"/>
            <a:ext cx="3639325" cy="363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fbeeldingsresultaat voor departementen regering neder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31" y="1268760"/>
            <a:ext cx="9241543" cy="51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785811" y="53752"/>
            <a:ext cx="7877175" cy="114300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>
            <a:lvl1pPr marL="0" marR="0" indent="0" algn="ctr" defTabSz="34671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34671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34671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34671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34671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34671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34671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34671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34671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nl-NL" kern="0" dirty="0"/>
              <a:t>Wie niet?!</a:t>
            </a:r>
          </a:p>
        </p:txBody>
      </p:sp>
      <p:sp>
        <p:nvSpPr>
          <p:cNvPr id="4" name="AutoShape 6" descr="Afbeeldingsresultaat voor Stef Bl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8" descr="Afbeeldingsresultaat voor Stef Bl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180" name="Picture 12" descr="Bestand:Stef Blok 2015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24944"/>
            <a:ext cx="1800200" cy="190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Afbeeldingsresultaat voor health in all polic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14" y="1052736"/>
            <a:ext cx="5112568" cy="595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4130883" y="6088361"/>
            <a:ext cx="132728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HiAP</a:t>
            </a:r>
            <a:endParaRPr kumimoji="0" lang="nl-N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414993" y="6021288"/>
            <a:ext cx="1796967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302197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62" y="1772816"/>
            <a:ext cx="7510440" cy="436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Prijs het probleem?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5349443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561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8" name="Picture 16" descr="water pump in Lon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42" y="385748"/>
            <a:ext cx="2709846" cy="36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800"/>
            <a:ext cx="7877175" cy="1143000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Waar staat de pomp?</a:t>
            </a:r>
          </a:p>
        </p:txBody>
      </p:sp>
      <p:pic>
        <p:nvPicPr>
          <p:cNvPr id="18434" name="Picture 2" descr="Image result for tobacco grow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25956"/>
            <a:ext cx="3096344" cy="231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age result for sugar grow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78" y="3312434"/>
            <a:ext cx="3474505" cy="198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Image result for legislation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algn="ctr" defTabSz="346702" hangingPunct="0"/>
            <a:endParaRPr lang="nl-NL" sz="1300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pic>
        <p:nvPicPr>
          <p:cNvPr id="18442" name="Picture 10" descr="L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88" y="3140971"/>
            <a:ext cx="2904257" cy="227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http://1.bp.blogspot.com/-c4kvUlIR2jc/UvAbEvF2q0I/AAAAAAAABFU/9SqJFghzFxE/s1600/inclusive+communit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772816"/>
            <a:ext cx="634486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 rot="21297096">
            <a:off x="863884" y="4624255"/>
            <a:ext cx="2594819" cy="708177"/>
          </a:xfrm>
          <a:prstGeom prst="rect">
            <a:avLst/>
          </a:prstGeom>
          <a:noFill/>
        </p:spPr>
        <p:txBody>
          <a:bodyPr wrap="none" lIns="91434" tIns="45717" rIns="91434" bIns="45717">
            <a:prstTxWarp prst="textFadeRight">
              <a:avLst/>
            </a:prstTxWarp>
            <a:spAutoFit/>
          </a:bodyPr>
          <a:lstStyle/>
          <a:p>
            <a:pPr algn="ctr" defTabSz="346702" hangingPunct="0"/>
            <a:r>
              <a:rPr lang="nl-NL" sz="5400" b="1" kern="0" dirty="0">
                <a:ln w="10541" cmpd="sng">
                  <a:solidFill>
                    <a:srgbClr val="00A2FF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Helvetica Neue"/>
                <a:sym typeface="Helvetica Neue"/>
              </a:rPr>
              <a:t>Ja toch?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40968"/>
            <a:ext cx="3455466" cy="273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4" name="Picture 12" descr="Image result for educ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01" y="3270215"/>
            <a:ext cx="3689832" cy="20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34e9207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32" y="3260447"/>
            <a:ext cx="2808880" cy="202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4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Gezondheid…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 descr="http://freevideolectures.com/torrents/EthicalChallengesinPublicHealthInterventions1_143532165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48880"/>
            <a:ext cx="466157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agzine.nu/upload/preview/5085/1-Mens-Health-pdf_0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2898"/>
            <a:ext cx="78105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zino-francescatti.com/wp-content/uploads/2015/08/Health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71974"/>
            <a:ext cx="3431703" cy="22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2.barnsley.gov.uk/media/2820666/Elderly%20couple%20swimming_UIA%20Sub%20Page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60" y="4509120"/>
            <a:ext cx="3248025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fertilefoods.com/wp-content/uploads/2010/06/pregnancy-care-300x180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020" y="1628800"/>
            <a:ext cx="3217540" cy="193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2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Dus... Wie raapt ‘m op?</a:t>
            </a:r>
            <a:br>
              <a:rPr lang="nl-NL" dirty="0"/>
            </a:br>
            <a:r>
              <a:rPr lang="nl-NL" dirty="0"/>
              <a:t>De nieuwe John </a:t>
            </a:r>
            <a:r>
              <a:rPr lang="nl-NL" dirty="0" err="1"/>
              <a:t>Snow</a:t>
            </a:r>
            <a:r>
              <a:rPr lang="nl-N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3111934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i="1" dirty="0"/>
              <a:t>“Je moet doen wat je denkt niet te kunnen doen.”</a:t>
            </a:r>
            <a:endParaRPr lang="nl-NL" dirty="0"/>
          </a:p>
        </p:txBody>
      </p:sp>
      <p:pic>
        <p:nvPicPr>
          <p:cNvPr id="12290" name="Picture 2" descr="Afbeeldingsresultaat voor eleanor roosevelt human r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9" y="1656183"/>
            <a:ext cx="8272241" cy="46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690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beeldingsresultaat voor avengers infinity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1" y="-991"/>
            <a:ext cx="8457009" cy="70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85556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fbeeldingsresultaat voor rechterlijke mac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4783"/>
            <a:ext cx="3152839" cy="472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fbeeldingsresultaat voor ambtenaar h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33189"/>
            <a:ext cx="649882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86569"/>
            <a:ext cx="1446496" cy="173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751249" y="3645023"/>
            <a:ext cx="192520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@@@@...</a:t>
            </a:r>
          </a:p>
        </p:txBody>
      </p:sp>
    </p:spTree>
    <p:extLst>
      <p:ext uri="{BB962C8B-B14F-4D97-AF65-F5344CB8AC3E}">
        <p14:creationId xmlns:p14="http://schemas.microsoft.com/office/powerpoint/2010/main" val="2565152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163482"/>
            <a:ext cx="9623103" cy="57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80162" y="2932683"/>
            <a:ext cx="8928342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Grondwet 22-1 						10 &amp; 11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30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Wpg</a:t>
            </a:r>
            <a:r>
              <a:rPr lang="nl-NL" sz="30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							WTO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IVESCR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30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IVRK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ESH</a:t>
            </a:r>
            <a:r>
              <a:rPr kumimoji="0" lang="nl-NL" sz="3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11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3000" b="1" baseline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EVRM</a:t>
            </a:r>
            <a:endParaRPr kumimoji="0" lang="nl-N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119993" y="29816"/>
            <a:ext cx="644599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Tabaks</a:t>
            </a:r>
            <a:r>
              <a:rPr kumimoji="0" lang="nl-N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levensmiddelen, alcohol…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30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Omgeving, onderwijs, preventie….</a:t>
            </a:r>
            <a:endParaRPr kumimoji="0" lang="nl-NL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364" name="Picture 4" descr="Afbeeldingsresultaat voor mac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" y="1163482"/>
            <a:ext cx="9132095" cy="608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862912" y="5085184"/>
            <a:ext cx="381354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Pas op met “bewijs”</a:t>
            </a:r>
          </a:p>
        </p:txBody>
      </p:sp>
      <p:pic>
        <p:nvPicPr>
          <p:cNvPr id="15366" name="Picture 6" descr="12&quot; Painted Hunting Boomerang By Scott Rotuma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  <a14:imgEffect>
                      <a14:brightnessContrast bright="-3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2" t="26158" r="1225" b="39393"/>
          <a:stretch/>
        </p:blipFill>
        <p:spPr bwMode="auto">
          <a:xfrm rot="20500508">
            <a:off x="3382585" y="4136579"/>
            <a:ext cx="5750169" cy="20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96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286000" y="3005809"/>
            <a:ext cx="4572000" cy="715887"/>
          </a:xfrm>
          <a:prstGeom prst="rect">
            <a:avLst/>
          </a:prstGeom>
        </p:spPr>
        <p:txBody>
          <a:bodyPr lIns="38404" tIns="19202" rIns="38404" bIns="19202">
            <a:spAutoFit/>
          </a:bodyPr>
          <a:lstStyle/>
          <a:p>
            <a:pPr algn="ctr" defTabSz="346702">
              <a:spcBef>
                <a:spcPts val="2478"/>
              </a:spcBef>
              <a:buSzPct val="125000"/>
            </a:pPr>
            <a:r>
              <a:rPr lang="nl-NL" sz="2200" kern="0" dirty="0">
                <a:solidFill>
                  <a:srgbClr val="000000"/>
                </a:solidFill>
                <a:latin typeface="Helvetica Neue"/>
                <a:sym typeface="Helvetica Neue"/>
              </a:rPr>
              <a:t>Dank voor uw aandacht e.buskens@umcg.nl</a:t>
            </a:r>
          </a:p>
        </p:txBody>
      </p:sp>
      <p:pic>
        <p:nvPicPr>
          <p:cNvPr id="4" name="Picture 2" descr="Afbeeldingsresultaat voor loesje soms heb je van die dro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"/>
            <a:ext cx="514257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129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46585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37482" y="5877275"/>
            <a:ext cx="3813853" cy="95410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28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Infectious</a:t>
            </a:r>
            <a:r>
              <a:rPr lang="nl-NL" sz="28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</a:t>
            </a:r>
            <a:r>
              <a:rPr lang="nl-NL" sz="28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diseases</a:t>
            </a:r>
            <a:r>
              <a:rPr lang="nl-NL" sz="28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=</a:t>
            </a:r>
          </a:p>
          <a:p>
            <a:pPr algn="ctr" defTabSz="346702" hangingPunct="0"/>
            <a:r>
              <a:rPr lang="nl-NL" sz="28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hygiene</a:t>
            </a:r>
            <a:endParaRPr lang="nl-NL" sz="2800" b="1" kern="0" dirty="0">
              <a:solidFill>
                <a:prstClr val="black"/>
              </a:solidFill>
              <a:latin typeface="Helvetica Neue"/>
              <a:sym typeface="Helvetica Neue"/>
            </a:endParaRPr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2195736" y="3717032"/>
            <a:ext cx="504056" cy="216024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al 7"/>
          <p:cNvSpPr/>
          <p:nvPr/>
        </p:nvSpPr>
        <p:spPr>
          <a:xfrm>
            <a:off x="1763688" y="2492896"/>
            <a:ext cx="2232248" cy="122413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346702" hangingPunct="0"/>
            <a:endParaRPr lang="nl-NL" sz="1300" b="1" kern="0">
              <a:solidFill>
                <a:prstClr val="white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4440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37482" y="5877275"/>
            <a:ext cx="3813853" cy="95410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2800" b="1" kern="0" dirty="0" err="1">
                <a:solidFill>
                  <a:prstClr val="white">
                    <a:lumMod val="75000"/>
                  </a:prstClr>
                </a:solidFill>
                <a:latin typeface="Helvetica Neue"/>
                <a:sym typeface="Helvetica Neue"/>
              </a:rPr>
              <a:t>Infectious</a:t>
            </a:r>
            <a:r>
              <a:rPr lang="nl-NL" sz="2800" b="1" kern="0" dirty="0">
                <a:solidFill>
                  <a:prstClr val="white">
                    <a:lumMod val="75000"/>
                  </a:prstClr>
                </a:solidFill>
                <a:latin typeface="Helvetica Neue"/>
                <a:sym typeface="Helvetica Neue"/>
              </a:rPr>
              <a:t> </a:t>
            </a:r>
            <a:r>
              <a:rPr lang="nl-NL" sz="2800" b="1" kern="0" dirty="0" err="1">
                <a:solidFill>
                  <a:prstClr val="white">
                    <a:lumMod val="75000"/>
                  </a:prstClr>
                </a:solidFill>
                <a:latin typeface="Helvetica Neue"/>
                <a:sym typeface="Helvetica Neue"/>
              </a:rPr>
              <a:t>diseases</a:t>
            </a:r>
            <a:r>
              <a:rPr lang="nl-NL" sz="2800" b="1" kern="0" dirty="0">
                <a:solidFill>
                  <a:prstClr val="white">
                    <a:lumMod val="75000"/>
                  </a:prstClr>
                </a:solidFill>
                <a:latin typeface="Helvetica Neue"/>
                <a:sym typeface="Helvetica Neue"/>
              </a:rPr>
              <a:t> =</a:t>
            </a:r>
          </a:p>
          <a:p>
            <a:pPr algn="ctr" defTabSz="346702" hangingPunct="0"/>
            <a:r>
              <a:rPr lang="nl-NL" sz="2800" b="1" kern="0" dirty="0" err="1">
                <a:solidFill>
                  <a:prstClr val="white">
                    <a:lumMod val="75000"/>
                  </a:prstClr>
                </a:solidFill>
                <a:latin typeface="Helvetica Neue"/>
                <a:sym typeface="Helvetica Neue"/>
              </a:rPr>
              <a:t>hygiene</a:t>
            </a:r>
            <a:endParaRPr lang="nl-NL" sz="2800" b="1" kern="0" dirty="0">
              <a:solidFill>
                <a:prstClr val="white">
                  <a:lumMod val="75000"/>
                </a:prstClr>
              </a:solidFill>
              <a:latin typeface="Helvetica Neue"/>
              <a:sym typeface="Helvetica Neue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067946" y="5877275"/>
            <a:ext cx="5157835" cy="95410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346702" hangingPunct="0"/>
            <a:r>
              <a:rPr lang="nl-NL" sz="28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No </a:t>
            </a:r>
            <a:r>
              <a:rPr lang="nl-NL" sz="28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longer</a:t>
            </a:r>
            <a:r>
              <a:rPr lang="nl-NL" sz="28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</a:t>
            </a:r>
            <a:r>
              <a:rPr lang="nl-NL" sz="28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fatal</a:t>
            </a:r>
            <a:r>
              <a:rPr lang="nl-NL" sz="28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NCD = succes of modern </a:t>
            </a:r>
            <a:r>
              <a:rPr lang="nl-NL" sz="28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healthcare</a:t>
            </a:r>
            <a:endParaRPr lang="nl-NL" sz="2800" b="1" kern="0" dirty="0">
              <a:solidFill>
                <a:prstClr val="black"/>
              </a:solidFill>
              <a:latin typeface="Helvetica Neue"/>
              <a:sym typeface="Helvetica Neue"/>
            </a:endParaRPr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2195736" y="3717032"/>
            <a:ext cx="504056" cy="216024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al 7"/>
          <p:cNvSpPr/>
          <p:nvPr/>
        </p:nvSpPr>
        <p:spPr>
          <a:xfrm>
            <a:off x="1763688" y="2492896"/>
            <a:ext cx="2232248" cy="1224136"/>
          </a:xfrm>
          <a:prstGeom prst="ellipse">
            <a:avLst/>
          </a:prstGeom>
          <a:noFill/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346702" hangingPunct="0"/>
            <a:endParaRPr lang="nl-NL" sz="1300" b="1" kern="0">
              <a:solidFill>
                <a:prstClr val="white"/>
              </a:solidFill>
              <a:sym typeface="Helvetica Neue"/>
            </a:endParaRPr>
          </a:p>
        </p:txBody>
      </p:sp>
      <p:cxnSp>
        <p:nvCxnSpPr>
          <p:cNvPr id="10" name="Rechte verbindingslijn met pijl 9"/>
          <p:cNvCxnSpPr/>
          <p:nvPr/>
        </p:nvCxnSpPr>
        <p:spPr>
          <a:xfrm flipH="1" flipV="1">
            <a:off x="7776356" y="5373216"/>
            <a:ext cx="36004" cy="65645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al 12"/>
          <p:cNvSpPr/>
          <p:nvPr/>
        </p:nvSpPr>
        <p:spPr>
          <a:xfrm>
            <a:off x="6660232" y="4077072"/>
            <a:ext cx="2232248" cy="122413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346702" hangingPunct="0"/>
            <a:endParaRPr lang="nl-NL" sz="1300" b="1" kern="0">
              <a:solidFill>
                <a:prstClr val="white"/>
              </a:solidFill>
              <a:sym typeface="Helvetica Neue"/>
            </a:endParaRPr>
          </a:p>
        </p:txBody>
      </p:sp>
      <p:pic>
        <p:nvPicPr>
          <p:cNvPr id="11" name="Picture 2" descr="Afbeeldingsresultaat voor cvd treat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5" y="450006"/>
            <a:ext cx="5332764" cy="362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fbeeldingsresultaat voor cvd treatmen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8" y="2647143"/>
            <a:ext cx="5846441" cy="39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ancer treatmen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476377"/>
            <a:ext cx="571500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6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dirty="0"/>
              <a:t>6.2 Percentage van het aantal nieuwe gevallen van coronaire hartziekten en beroerte dat te wijten is</a:t>
            </a:r>
            <a:br>
              <a:rPr lang="nl-NL" sz="2800" dirty="0"/>
            </a:br>
            <a:r>
              <a:rPr lang="nl-NL" sz="2800" dirty="0"/>
              <a:t>aan een bepaalde leefstijl- of risicofactor</a:t>
            </a: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997421"/>
              </p:ext>
            </p:extLst>
          </p:nvPr>
        </p:nvGraphicFramePr>
        <p:xfrm>
          <a:off x="323528" y="1988840"/>
          <a:ext cx="8640960" cy="4291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Leefstijl of risicofactor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% coronaire hartziekten</a:t>
                      </a:r>
                      <a:endParaRPr lang="nl-NL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% beroerte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Roken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30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19</a:t>
                      </a:r>
                      <a:endParaRPr lang="nl-NL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Onvoldoende groenteconsumptie</a:t>
                      </a:r>
                      <a:endParaRPr lang="nl-NL" sz="2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(&lt; 200 gram/dag)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9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-</a:t>
                      </a:r>
                      <a:endParaRPr lang="nl-NL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Onvoldoende fruitconsumptie</a:t>
                      </a:r>
                      <a:endParaRPr lang="nl-NL" sz="2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(&lt; 200 gram/dag)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9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14</a:t>
                      </a:r>
                      <a:endParaRPr lang="nl-NL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Te veel consumptie van verzadigd vet (&gt; 10 energieprocenten)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5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-</a:t>
                      </a:r>
                      <a:endParaRPr lang="nl-NL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Lichamelijke inactiviteit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16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23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Overmatig alcoholgebruik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-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7</a:t>
                      </a:r>
                      <a:endParaRPr lang="nl-NL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Ernstig overgewicht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4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</a:t>
                      </a:r>
                      <a:endParaRPr lang="nl-NL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Verhoogde bloeddruk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32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33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Verhoogd cholesterol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-</a:t>
                      </a:r>
                      <a:endParaRPr lang="nl-N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141689" y="6095040"/>
            <a:ext cx="9164676" cy="646325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L.A.T.M. van Leest &amp; W.M.M. Verschuren. Centrum voor Preventie- en Zorgonderzoek, Rijksinstituut voor Volksgezondheid</a:t>
            </a:r>
          </a:p>
          <a:p>
            <a:pPr algn="ctr" defTabSz="346702" hangingPunct="0"/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en Milieu, </a:t>
            </a:r>
            <a:r>
              <a:rPr lang="nl-NL" sz="12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Bilthoven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. Nederlandse Hartstichting / Leefstijl- en risicofactoren voor hart- en vaatziekten in de</a:t>
            </a:r>
          </a:p>
          <a:p>
            <a:pPr algn="ctr" defTabSz="346702" hangingPunct="0"/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Nederlandse bevolking: prevalenties en trends</a:t>
            </a:r>
          </a:p>
        </p:txBody>
      </p:sp>
      <p:sp>
        <p:nvSpPr>
          <p:cNvPr id="7" name="Ovaal 6"/>
          <p:cNvSpPr/>
          <p:nvPr/>
        </p:nvSpPr>
        <p:spPr>
          <a:xfrm>
            <a:off x="3923928" y="2492896"/>
            <a:ext cx="1418456" cy="457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346702" hangingPunct="0"/>
            <a:endParaRPr lang="nl-NL" sz="1300" b="1" kern="0" dirty="0">
              <a:solidFill>
                <a:prstClr val="white"/>
              </a:solidFill>
              <a:sym typeface="Helvetica Neue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31" y="4437115"/>
            <a:ext cx="14446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2492899"/>
            <a:ext cx="14446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4509123"/>
            <a:ext cx="14446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911148" y="397115"/>
            <a:ext cx="7405268" cy="1015657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 defTabSz="346702" hangingPunct="0"/>
            <a:r>
              <a:rPr lang="nl-NL" sz="6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PAFs</a:t>
            </a:r>
            <a:r>
              <a:rPr lang="nl-NL" sz="6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CAD &amp; </a:t>
            </a:r>
            <a:r>
              <a:rPr lang="nl-NL" sz="6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stroke</a:t>
            </a:r>
            <a:endParaRPr lang="nl-NL" sz="6000" b="1" kern="0" dirty="0">
              <a:solidFill>
                <a:prstClr val="black"/>
              </a:solidFill>
              <a:latin typeface="Helvetica Neue"/>
              <a:sym typeface="Helvetica Neue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212107" y="2492896"/>
            <a:ext cx="889975" cy="292382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1300" b="1" kern="0" dirty="0">
                <a:solidFill>
                  <a:srgbClr val="FFFF00"/>
                </a:solidFill>
                <a:latin typeface="Helvetica Neue"/>
                <a:sym typeface="Helvetica Neue"/>
              </a:rPr>
              <a:t>Smoking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260402" y="4499828"/>
            <a:ext cx="1662624" cy="292382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1300" b="1" kern="0" dirty="0" err="1">
                <a:solidFill>
                  <a:srgbClr val="FFFF00"/>
                </a:solidFill>
                <a:latin typeface="Helvetica Neue"/>
                <a:sym typeface="Helvetica Neue"/>
              </a:rPr>
              <a:t>Sedentary</a:t>
            </a:r>
            <a:r>
              <a:rPr lang="nl-NL" sz="1300" b="1" kern="0" dirty="0">
                <a:solidFill>
                  <a:srgbClr val="FFFF00"/>
                </a:solidFill>
                <a:latin typeface="Helvetica Neue"/>
                <a:sym typeface="Helvetica Neue"/>
              </a:rPr>
              <a:t> lifestyle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4274786" y="2123564"/>
            <a:ext cx="545330" cy="292382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1300" b="1" kern="0" dirty="0">
                <a:solidFill>
                  <a:srgbClr val="FFFF00"/>
                </a:solidFill>
                <a:latin typeface="Helvetica Neue"/>
                <a:sym typeface="Helvetica Neue"/>
              </a:rPr>
              <a:t>CAD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7177805" y="2132856"/>
            <a:ext cx="704027" cy="292382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1300" b="1" kern="0" dirty="0" err="1">
                <a:solidFill>
                  <a:srgbClr val="FFFF00"/>
                </a:solidFill>
                <a:latin typeface="Helvetica Neue"/>
                <a:sym typeface="Helvetica Neue"/>
              </a:rPr>
              <a:t>Stroke</a:t>
            </a:r>
            <a:endParaRPr lang="nl-NL" sz="1300" b="1" kern="0" dirty="0">
              <a:solidFill>
                <a:srgbClr val="FFFF00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5867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Publiek….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4"/>
            <a:ext cx="5858228" cy="3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08922"/>
            <a:ext cx="7392144" cy="41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50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/>
          </p:cNvSpPr>
          <p:nvPr>
            <p:ph type="title" idx="4294967295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nl-NL" dirty="0" err="1"/>
              <a:t>PAFs</a:t>
            </a:r>
            <a:r>
              <a:rPr lang="nl-NL" dirty="0"/>
              <a:t> Cancer</a:t>
            </a:r>
            <a:endParaRPr lang="en-US" dirty="0"/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6" y="1125541"/>
            <a:ext cx="7862887" cy="5456237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408488" y="6538916"/>
            <a:ext cx="4843462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 defTabSz="346702" hangingPunct="0"/>
            <a:r>
              <a:rPr lang="en-US" sz="1200" b="1" kern="0">
                <a:solidFill>
                  <a:prstClr val="black"/>
                </a:solidFill>
                <a:latin typeface="Helvetica Neue"/>
                <a:sym typeface="Helvetica Neue"/>
              </a:rPr>
              <a:t>Journal of Preventive Medicine and Public Health. 2010;6:459-471</a:t>
            </a: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3851278" y="2692944"/>
            <a:ext cx="2736949" cy="360363"/>
          </a:xfrm>
          <a:prstGeom prst="ellips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</p:spPr>
        <p:txBody>
          <a:bodyPr wrap="none" lIns="91434" tIns="45717" rIns="91434" bIns="45717" anchor="ctr"/>
          <a:lstStyle/>
          <a:p>
            <a:pPr algn="ctr" defTabSz="346702" hangingPunct="0"/>
            <a:endParaRPr lang="en-US" sz="1300" b="1" kern="0">
              <a:solidFill>
                <a:prstClr val="black"/>
              </a:solidFill>
              <a:latin typeface="Helvetica Neue"/>
              <a:sym typeface="Helvetica Neue"/>
            </a:endParaRPr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 flipH="1">
            <a:off x="3729098" y="4610441"/>
            <a:ext cx="1584325" cy="360363"/>
          </a:xfrm>
          <a:prstGeom prst="ellips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</p:spPr>
        <p:txBody>
          <a:bodyPr wrap="none" lIns="91434" tIns="45717" rIns="91434" bIns="45717" anchor="ctr"/>
          <a:lstStyle/>
          <a:p>
            <a:pPr algn="ctr" defTabSz="346702" hangingPunct="0"/>
            <a:endParaRPr lang="en-US" sz="1300" b="1" kern="0">
              <a:solidFill>
                <a:prstClr val="black"/>
              </a:solidFill>
              <a:latin typeface="Helvetica Neue"/>
              <a:sym typeface="Helvetica Neue"/>
            </a:endParaRPr>
          </a:p>
        </p:txBody>
      </p:sp>
      <p:sp>
        <p:nvSpPr>
          <p:cNvPr id="32777" name="Oval 9"/>
          <p:cNvSpPr>
            <a:spLocks noChangeArrowheads="1"/>
          </p:cNvSpPr>
          <p:nvPr/>
        </p:nvSpPr>
        <p:spPr bwMode="auto">
          <a:xfrm>
            <a:off x="3851920" y="4076752"/>
            <a:ext cx="3888730" cy="533689"/>
          </a:xfrm>
          <a:prstGeom prst="ellips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</p:spPr>
        <p:txBody>
          <a:bodyPr wrap="none" lIns="91434" tIns="45717" rIns="91434" bIns="45717" anchor="ctr"/>
          <a:lstStyle/>
          <a:p>
            <a:pPr algn="ctr" defTabSz="346702" hangingPunct="0"/>
            <a:endParaRPr lang="en-US" sz="1300" b="1" kern="0">
              <a:solidFill>
                <a:prstClr val="black"/>
              </a:solidFill>
              <a:latin typeface="Helvetica Neue"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3" y="5427666"/>
            <a:ext cx="576263" cy="377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7" y="2276874"/>
            <a:ext cx="1944861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13681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04" y="4437115"/>
            <a:ext cx="96543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61351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25"/>
            <a:ext cx="9144000" cy="288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PAFs</a:t>
            </a:r>
            <a:r>
              <a:rPr lang="nl-NL" dirty="0"/>
              <a:t> MCI and dementia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-503998" y="6021291"/>
            <a:ext cx="10084800" cy="461659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12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Ritchie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K et al. </a:t>
            </a:r>
            <a:r>
              <a:rPr lang="nl-NL" sz="12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Designing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prevention </a:t>
            </a:r>
            <a:r>
              <a:rPr lang="nl-NL" sz="12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programmes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</a:t>
            </a:r>
            <a:r>
              <a:rPr lang="nl-NL" sz="12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to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</a:t>
            </a:r>
            <a:r>
              <a:rPr lang="nl-NL" sz="12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reduce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</a:t>
            </a:r>
            <a:r>
              <a:rPr lang="nl-NL" sz="12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incidence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of dementia: </a:t>
            </a:r>
            <a:r>
              <a:rPr lang="nl-NL" sz="12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prospective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cohort </a:t>
            </a:r>
            <a:r>
              <a:rPr lang="nl-NL" sz="12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study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of </a:t>
            </a:r>
            <a:r>
              <a:rPr lang="nl-NL" sz="12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modifiable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risk factors.</a:t>
            </a:r>
          </a:p>
          <a:p>
            <a:pPr algn="ctr" defTabSz="346702" hangingPunct="0"/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BMJ. 2010 Aug 5;341:c3885. </a:t>
            </a:r>
          </a:p>
        </p:txBody>
      </p:sp>
      <p:sp>
        <p:nvSpPr>
          <p:cNvPr id="5" name="Ovaal 4"/>
          <p:cNvSpPr/>
          <p:nvPr/>
        </p:nvSpPr>
        <p:spPr>
          <a:xfrm>
            <a:off x="7020272" y="3140968"/>
            <a:ext cx="1800200" cy="93610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346702" hangingPunct="0"/>
            <a:endParaRPr lang="nl-NL" sz="1300" b="1" kern="0" dirty="0">
              <a:solidFill>
                <a:prstClr val="white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34102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What’s</a:t>
            </a:r>
            <a:r>
              <a:rPr lang="nl-NL" dirty="0"/>
              <a:t> </a:t>
            </a:r>
            <a:r>
              <a:rPr lang="nl-NL" dirty="0" err="1"/>
              <a:t>killing</a:t>
            </a:r>
            <a:r>
              <a:rPr lang="nl-NL" dirty="0"/>
              <a:t> </a:t>
            </a:r>
            <a:r>
              <a:rPr lang="nl-NL" dirty="0" err="1"/>
              <a:t>us</a:t>
            </a:r>
            <a:r>
              <a:rPr lang="nl-NL" dirty="0"/>
              <a:t> </a:t>
            </a:r>
            <a:r>
              <a:rPr lang="nl-NL" dirty="0" err="1"/>
              <a:t>today</a:t>
            </a:r>
            <a:endParaRPr lang="nl-N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0" y="1687640"/>
            <a:ext cx="7844088" cy="447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44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The </a:t>
            </a:r>
            <a:r>
              <a:rPr lang="nl-NL" dirty="0" err="1"/>
              <a:t>maladies</a:t>
            </a:r>
            <a:r>
              <a:rPr lang="nl-NL" dirty="0"/>
              <a:t> of </a:t>
            </a:r>
            <a:r>
              <a:rPr lang="nl-NL" dirty="0" err="1"/>
              <a:t>affluence</a:t>
            </a:r>
            <a:r>
              <a:rPr lang="nl-NL" dirty="0"/>
              <a:t> </a:t>
            </a:r>
            <a:br>
              <a:rPr lang="nl-NL" dirty="0"/>
            </a:br>
            <a:r>
              <a:rPr lang="nl-NL" sz="3600" i="1" dirty="0"/>
              <a:t>Economist 2007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7" y="920379"/>
            <a:ext cx="5671351" cy="584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50091"/>
            <a:ext cx="3091408" cy="589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66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dirty="0"/>
              <a:t>Health care </a:t>
            </a:r>
            <a:r>
              <a:rPr lang="nl-NL" dirty="0" err="1"/>
              <a:t>expenditures</a:t>
            </a:r>
            <a:endParaRPr lang="en-US" dirty="0"/>
          </a:p>
        </p:txBody>
      </p:sp>
      <p:sp>
        <p:nvSpPr>
          <p:cNvPr id="307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0724" name="Picture 2" descr="http://logicfreezone.files.wordpress.com/2012/01/kosten-gezondheidszorg-2003-per-inwoner-naar-leeftij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9" y="1419225"/>
            <a:ext cx="900112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3" name="Picture 23" descr="http://www.artsenauto.nl/wp-content/uploads/2012/09/zorgrobot-pa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12776"/>
            <a:ext cx="2381250" cy="2381250"/>
          </a:xfrm>
          <a:prstGeom prst="rect">
            <a:avLst/>
          </a:prstGeom>
          <a:noFill/>
        </p:spPr>
      </p:pic>
      <p:pic>
        <p:nvPicPr>
          <p:cNvPr id="30739" name="Picture 19" descr="http://www.bnr.nl/incoming/907212-1305/mantelzorg.jpg/ALTERNATES/i/Mantelzo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7" y="2708920"/>
            <a:ext cx="2451683" cy="1628800"/>
          </a:xfrm>
          <a:prstGeom prst="rect">
            <a:avLst/>
          </a:prstGeom>
          <a:noFill/>
        </p:spPr>
      </p:pic>
      <p:pic>
        <p:nvPicPr>
          <p:cNvPr id="30737" name="Picture 17" descr="http://t3.gstatic.com/images?q=tbn:ANd9GcTQzyDbGSnzRtMUv8s0LQtofQzLs7YwRoAtn_VEHHbgAgU1Tkik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789043"/>
            <a:ext cx="2705100" cy="1695451"/>
          </a:xfrm>
          <a:prstGeom prst="rect">
            <a:avLst/>
          </a:prstGeom>
          <a:noFill/>
        </p:spPr>
      </p:pic>
      <p:pic>
        <p:nvPicPr>
          <p:cNvPr id="30735" name="Picture 15" descr="http://mattivandemaele.files.wordpress.com/2013/03/jong-gez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05064"/>
            <a:ext cx="2697214" cy="1656184"/>
          </a:xfrm>
          <a:prstGeom prst="rect">
            <a:avLst/>
          </a:prstGeom>
          <a:noFill/>
        </p:spPr>
      </p:pic>
      <p:pic>
        <p:nvPicPr>
          <p:cNvPr id="30733" name="Picture 13" descr="http://t1.gstatic.com/images?q=tbn:ANd9GcTbjF14yvnaJSzL1aHpRsVCoskoY0o-rJ3xeXbv_TgDHE3TkOj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4005067"/>
            <a:ext cx="2647950" cy="1724025"/>
          </a:xfrm>
          <a:prstGeom prst="rect">
            <a:avLst/>
          </a:prstGeom>
          <a:noFill/>
        </p:spPr>
      </p:pic>
      <p:pic>
        <p:nvPicPr>
          <p:cNvPr id="30731" name="Picture 11" descr="http://www.pku.com/merck_serono_pku/nl/images/1_tcm361_25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4074326"/>
            <a:ext cx="2880320" cy="1802949"/>
          </a:xfrm>
          <a:prstGeom prst="rect">
            <a:avLst/>
          </a:prstGeom>
          <a:noFill/>
        </p:spPr>
      </p:pic>
      <p:pic>
        <p:nvPicPr>
          <p:cNvPr id="30727" name="Picture 7" descr="http://inbakeren.nl/images/baby-nachtvoedi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3477006"/>
            <a:ext cx="1368152" cy="1824202"/>
          </a:xfrm>
          <a:prstGeom prst="rect">
            <a:avLst/>
          </a:prstGeom>
          <a:noFill/>
        </p:spPr>
      </p:pic>
      <p:sp>
        <p:nvSpPr>
          <p:cNvPr id="2" name="Tekstvak 1"/>
          <p:cNvSpPr txBox="1"/>
          <p:nvPr/>
        </p:nvSpPr>
        <p:spPr>
          <a:xfrm>
            <a:off x="1039662" y="1437362"/>
            <a:ext cx="1365337" cy="292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 defTabSz="457170" hangingPunct="0"/>
            <a:r>
              <a:rPr lang="nl-NL" sz="13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inhabitant</a:t>
            </a:r>
            <a:endParaRPr lang="nl-NL" sz="1300" b="1" kern="0" dirty="0">
              <a:solidFill>
                <a:prstClr val="black"/>
              </a:solidFill>
              <a:latin typeface="Helvetica Neue"/>
              <a:sym typeface="Helvetica Neue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572000" y="6475957"/>
            <a:ext cx="576064" cy="292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 defTabSz="457170" hangingPunct="0"/>
            <a:r>
              <a:rPr lang="nl-NL" sz="13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33745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700" dirty="0"/>
              <a:t>Challenge!</a:t>
            </a:r>
            <a:br>
              <a:rPr lang="nl-NL" sz="3700" dirty="0"/>
            </a:br>
            <a:r>
              <a:rPr lang="nl-NL" sz="3700" dirty="0"/>
              <a:t>&gt; 10% GDP &amp; </a:t>
            </a:r>
            <a:r>
              <a:rPr lang="nl-NL" sz="3700" dirty="0" err="1"/>
              <a:t>growing</a:t>
            </a:r>
            <a:r>
              <a:rPr lang="nl-NL" sz="3700" dirty="0"/>
              <a:t> </a:t>
            </a:r>
            <a:r>
              <a:rPr lang="nl-NL" sz="3700" dirty="0" err="1"/>
              <a:t>faster</a:t>
            </a:r>
            <a:r>
              <a:rPr lang="nl-NL" sz="3700" dirty="0"/>
              <a:t> </a:t>
            </a:r>
            <a:r>
              <a:rPr lang="nl-NL" sz="3700" dirty="0" err="1"/>
              <a:t>than</a:t>
            </a:r>
            <a:r>
              <a:rPr lang="nl-NL" sz="3700" dirty="0"/>
              <a:t> GDP</a:t>
            </a:r>
            <a:endParaRPr lang="en-US" sz="3700" dirty="0"/>
          </a:p>
        </p:txBody>
      </p:sp>
      <p:sp>
        <p:nvSpPr>
          <p:cNvPr id="19458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2" descr="http://logicfreezone.files.wordpress.com/2012/01/kosten-gezondheidszorg-2003-per-inwoner-naar-leeftij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9" y="1419225"/>
            <a:ext cx="900112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251520" y="1412776"/>
            <a:ext cx="2016224" cy="292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 defTabSz="346702" hangingPunct="0"/>
            <a:r>
              <a:rPr lang="nl-NL" sz="13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€ per </a:t>
            </a:r>
            <a:r>
              <a:rPr lang="nl-NL" sz="13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inhabitant</a:t>
            </a:r>
            <a:endParaRPr lang="nl-NL" sz="1300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499992" y="6488668"/>
            <a:ext cx="792088" cy="292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 defTabSz="346702" hangingPunct="0"/>
            <a:r>
              <a:rPr lang="nl-NL" sz="13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age</a:t>
            </a:r>
            <a:endParaRPr lang="nl-NL" sz="1300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668684" y="3212979"/>
            <a:ext cx="5197244" cy="461659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24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Efficient</a:t>
            </a:r>
            <a:r>
              <a:rPr lang="nl-NL" sz="2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lang="nl-NL" sz="24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use</a:t>
            </a:r>
            <a:r>
              <a:rPr lang="nl-NL" sz="2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of </a:t>
            </a:r>
            <a:r>
              <a:rPr lang="nl-NL" sz="24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scarce</a:t>
            </a:r>
            <a:r>
              <a:rPr lang="nl-NL" sz="2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resources?</a:t>
            </a:r>
          </a:p>
        </p:txBody>
      </p:sp>
      <p:cxnSp>
        <p:nvCxnSpPr>
          <p:cNvPr id="5" name="Rechte verbindingslijn met pijl 4"/>
          <p:cNvCxnSpPr/>
          <p:nvPr/>
        </p:nvCxnSpPr>
        <p:spPr>
          <a:xfrm flipV="1">
            <a:off x="6503054" y="2924944"/>
            <a:ext cx="1525330" cy="512440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>
            <a:off x="6503054" y="3437387"/>
            <a:ext cx="1165290" cy="237257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>
            <a:off x="6503057" y="3437384"/>
            <a:ext cx="838865" cy="999728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/>
          <p:nvPr/>
        </p:nvCxnSpPr>
        <p:spPr>
          <a:xfrm>
            <a:off x="6503054" y="3443808"/>
            <a:ext cx="419432" cy="1641376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2008545" y="3615408"/>
            <a:ext cx="4097584" cy="461659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24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Treat</a:t>
            </a:r>
            <a:r>
              <a:rPr lang="nl-NL" sz="2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, </a:t>
            </a:r>
            <a:r>
              <a:rPr lang="nl-NL" sz="24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maintain</a:t>
            </a:r>
            <a:r>
              <a:rPr lang="nl-NL" sz="2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or </a:t>
            </a:r>
            <a:r>
              <a:rPr lang="nl-NL" sz="24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palliate</a:t>
            </a:r>
            <a:r>
              <a:rPr lang="nl-NL" sz="2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79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Costs</a:t>
            </a:r>
            <a:r>
              <a:rPr lang="nl-NL" dirty="0"/>
              <a:t> health care 2012</a:t>
            </a:r>
            <a:endParaRPr lang="en-US" dirty="0"/>
          </a:p>
        </p:txBody>
      </p:sp>
      <p:graphicFrame>
        <p:nvGraphicFramePr>
          <p:cNvPr id="4099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886733"/>
              </p:ext>
            </p:extLst>
          </p:nvPr>
        </p:nvGraphicFramePr>
        <p:xfrm>
          <a:off x="484191" y="1636716"/>
          <a:ext cx="8175625" cy="445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erkblad" r:id="rId3" imgW="8534490" imgH="4648149" progId="Excel.Sheet.8">
                  <p:embed/>
                </p:oleObj>
              </mc:Choice>
              <mc:Fallback>
                <p:oleObj name="Werkblad" r:id="rId3" imgW="8534490" imgH="4648149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91" y="1636716"/>
                        <a:ext cx="8175625" cy="445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2" descr="C:\Documents and Settings\buskense\Local Settings\Temporary Internet Files\Content.IE5\UQ6AEBSU\MC900358931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2492375"/>
            <a:ext cx="9842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 descr="C:\Users\buskense\AppData\Local\Microsoft\Windows\Temporary Internet Files\Content.IE5\RXYT6MXF\thumb-Small-House-Icon-0-3144[1]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1310660" cy="13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:\Users\buskense\AppData\Local\Microsoft\Windows\Temporary Internet Files\Content.IE5\8G7R356U\Auto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38" y="3573016"/>
            <a:ext cx="1154926" cy="7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:\Users\buskense\AppData\Local\Microsoft\Windows\Temporary Internet Files\Content.IE5\8G7R356U\food_guide_big[1]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361" y="3567006"/>
            <a:ext cx="1093670" cy="116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C:\Users\buskense\AppData\Local\Microsoft\Windows\Temporary Internet Files\Content.IE5\RXYT6MXF\vacation[1]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58" y="4071714"/>
            <a:ext cx="1437373" cy="130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C:\Users\buskense\AppData\Local\Microsoft\Windows\Temporary Internet Files\Content.IE5\RXYT6MXF\graduation-cap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7" y="3181650"/>
            <a:ext cx="894941" cy="92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C:\Users\buskense\AppData\Local\Microsoft\Windows\Temporary Internet Files\Content.IE5\7HMK981M\Police-Cap-17785-large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28443"/>
            <a:ext cx="1011396" cy="6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281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Extrapolation</a:t>
            </a:r>
            <a:r>
              <a:rPr lang="nl-NL" dirty="0"/>
              <a:t> 2040</a:t>
            </a:r>
            <a:endParaRPr lang="en-US" dirty="0"/>
          </a:p>
        </p:txBody>
      </p:sp>
      <p:graphicFrame>
        <p:nvGraphicFramePr>
          <p:cNvPr id="5123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9938726"/>
              </p:ext>
            </p:extLst>
          </p:nvPr>
        </p:nvGraphicFramePr>
        <p:xfrm>
          <a:off x="498477" y="1822450"/>
          <a:ext cx="8143875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Werkblad" r:id="rId3" imgW="8620032" imgH="4314864" progId="Excel.Sheet.8">
                  <p:embed/>
                </p:oleObj>
              </mc:Choice>
              <mc:Fallback>
                <p:oleObj name="Werkblad" r:id="rId3" imgW="8620032" imgH="4314864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7" y="1822450"/>
                        <a:ext cx="8143875" cy="407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2" descr="C:\Documents and Settings\buskense\Local Settings\Temporary Internet Files\Content.IE5\UQ6AEBSU\MC900358931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41" y="2924175"/>
            <a:ext cx="172878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0" descr="C:\Users\buskense\AppData\Local\Microsoft\Windows\Temporary Internet Files\Content.IE5\RXYT6MXF\thumb-Small-House-Icon-0-3144[1]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2872800"/>
            <a:ext cx="679821" cy="70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buskense\AppData\Local\Microsoft\Windows\Temporary Internet Files\Content.IE5\8G7R356U\Auto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3212976"/>
            <a:ext cx="623685" cy="4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C:\Users\buskense\AppData\Local\Microsoft\Windows\Temporary Internet Files\Content.IE5\8G7R356U\food_guide_big[1]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05" y="3573016"/>
            <a:ext cx="1423045" cy="15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0129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2" y="1687935"/>
            <a:ext cx="5331869" cy="433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633414" y="1158240"/>
            <a:ext cx="7877175" cy="5410200"/>
          </a:xfrm>
        </p:spPr>
        <p:txBody>
          <a:bodyPr>
            <a:normAutofit lnSpcReduction="10000"/>
          </a:bodyPr>
          <a:lstStyle/>
          <a:p>
            <a:r>
              <a:rPr lang="nl-NL" dirty="0" err="1"/>
              <a:t>Education</a:t>
            </a:r>
            <a:endParaRPr lang="nl-NL" dirty="0"/>
          </a:p>
          <a:p>
            <a:r>
              <a:rPr lang="nl-NL" dirty="0"/>
              <a:t>Welfare</a:t>
            </a:r>
          </a:p>
          <a:p>
            <a:r>
              <a:rPr lang="nl-NL" dirty="0"/>
              <a:t>Services</a:t>
            </a:r>
          </a:p>
          <a:p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affairs</a:t>
            </a:r>
            <a:endParaRPr lang="nl-NL" dirty="0"/>
          </a:p>
          <a:p>
            <a:r>
              <a:rPr lang="nl-NL" dirty="0" err="1"/>
              <a:t>Economics</a:t>
            </a:r>
            <a:endParaRPr lang="nl-NL" dirty="0"/>
          </a:p>
          <a:p>
            <a:r>
              <a:rPr lang="nl-NL" dirty="0"/>
              <a:t>Labour market</a:t>
            </a:r>
          </a:p>
          <a:p>
            <a:r>
              <a:rPr lang="nl-NL" dirty="0"/>
              <a:t>Migration</a:t>
            </a:r>
          </a:p>
          <a:p>
            <a:r>
              <a:rPr lang="nl-NL" dirty="0"/>
              <a:t>Urban design</a:t>
            </a:r>
          </a:p>
          <a:p>
            <a:r>
              <a:rPr lang="nl-NL" dirty="0"/>
              <a:t>@@@</a:t>
            </a:r>
          </a:p>
        </p:txBody>
      </p:sp>
      <p:sp>
        <p:nvSpPr>
          <p:cNvPr id="7" name="AutoShape 2" descr="“Learn how to see. Realize that&#10;everything connects to&#10;everything else.”&#10;Leonardo da Vinci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algn="ctr" defTabSz="346702" hangingPunct="0"/>
            <a:endParaRPr lang="nl-NL" sz="1300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just</a:t>
            </a:r>
            <a:r>
              <a:rPr lang="nl-NL" dirty="0"/>
              <a:t> a health issue</a:t>
            </a:r>
          </a:p>
        </p:txBody>
      </p:sp>
    </p:spTree>
    <p:extLst>
      <p:ext uri="{BB962C8B-B14F-4D97-AF65-F5344CB8AC3E}">
        <p14:creationId xmlns:p14="http://schemas.microsoft.com/office/powerpoint/2010/main" val="200409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Recht op gezondheid….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30796"/>
            <a:ext cx="79057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256495"/>
            <a:ext cx="9217024" cy="33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35"/>
            <a:ext cx="7847197" cy="496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49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positive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32" y="750570"/>
            <a:ext cx="8140405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Gezondheid</a:t>
            </a:r>
          </a:p>
        </p:txBody>
      </p:sp>
      <p:sp>
        <p:nvSpPr>
          <p:cNvPr id="3" name="Rechthoek 2"/>
          <p:cNvSpPr/>
          <p:nvPr/>
        </p:nvSpPr>
        <p:spPr>
          <a:xfrm>
            <a:off x="1379610" y="6345258"/>
            <a:ext cx="5635026" cy="438889"/>
          </a:xfrm>
          <a:prstGeom prst="rect">
            <a:avLst/>
          </a:prstGeom>
        </p:spPr>
        <p:txBody>
          <a:bodyPr wrap="square" lIns="38404" tIns="19202" rIns="38404" bIns="19202">
            <a:spAutoFit/>
          </a:bodyPr>
          <a:lstStyle/>
          <a:p>
            <a:pPr algn="ctr" defTabSz="346702" hangingPunct="0"/>
            <a:r>
              <a:rPr lang="nl-NL" sz="1300" b="1" kern="0" dirty="0">
                <a:solidFill>
                  <a:srgbClr val="000000"/>
                </a:solidFill>
                <a:latin typeface="Helvetica Neue"/>
                <a:sym typeface="Helvetica Neue"/>
                <a:hlinkClick r:id="rId4"/>
              </a:rPr>
              <a:t>https://www.youtube.com/watch?v=eNIVJptxJu0</a:t>
            </a:r>
            <a:endParaRPr lang="nl-NL" sz="1300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algn="ctr" defTabSz="346702" hangingPunct="0"/>
            <a:endParaRPr lang="nl-NL" sz="1300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749248" y="5504126"/>
            <a:ext cx="3748583" cy="438889"/>
          </a:xfrm>
          <a:prstGeom prst="rect">
            <a:avLst/>
          </a:prstGeom>
        </p:spPr>
        <p:txBody>
          <a:bodyPr wrap="square" lIns="38404" tIns="19202" rIns="38404" bIns="19202">
            <a:spAutoFit/>
          </a:bodyPr>
          <a:lstStyle/>
          <a:p>
            <a:pPr algn="ctr" defTabSz="346702" hangingPunct="0"/>
            <a:r>
              <a:rPr lang="nl-NL" sz="1300" b="1" kern="0" dirty="0">
                <a:solidFill>
                  <a:srgbClr val="000000"/>
                </a:solidFill>
                <a:latin typeface="Helvetica Neue"/>
                <a:sym typeface="Helvetica Neue"/>
                <a:hlinkClick r:id="rId5"/>
              </a:rPr>
              <a:t>https://youtu.be/qoJ_zywh9uM</a:t>
            </a:r>
            <a:endParaRPr lang="nl-NL" sz="1300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algn="ctr" defTabSz="346702" hangingPunct="0"/>
            <a:endParaRPr lang="nl-NL" sz="1300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500112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Gezondheid en levensloop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8" y="1484784"/>
            <a:ext cx="8905928" cy="397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-74801" y="4645617"/>
            <a:ext cx="7023065" cy="40010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Specifieke behoeften en noden op specifieke momenten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-45825" y="5044750"/>
            <a:ext cx="9240018" cy="70788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defTabSz="346702" hangingPunct="0"/>
            <a:r>
              <a:rPr lang="en-US" sz="2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Typisch</a:t>
            </a:r>
            <a:r>
              <a:rPr lang="en-US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: </a:t>
            </a:r>
            <a:r>
              <a:rPr lang="en-US" sz="2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gespecialiseerde</a:t>
            </a:r>
            <a:r>
              <a:rPr lang="en-US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diensten</a:t>
            </a:r>
            <a:r>
              <a:rPr lang="en-US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en </a:t>
            </a:r>
            <a:r>
              <a:rPr lang="en-US" sz="2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instellingen</a:t>
            </a:r>
            <a:r>
              <a:rPr lang="en-US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, efficient, </a:t>
            </a:r>
            <a:r>
              <a:rPr lang="en-US" sz="2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toegeweid</a:t>
            </a:r>
            <a:r>
              <a:rPr lang="en-US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.</a:t>
            </a:r>
          </a:p>
          <a:p>
            <a:pPr defTabSz="346702" hangingPunct="0"/>
            <a:r>
              <a:rPr lang="en-US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Min of </a:t>
            </a:r>
            <a:r>
              <a:rPr lang="en-US" sz="2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meer</a:t>
            </a:r>
            <a:r>
              <a:rPr lang="en-US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geoptimaliseerd</a:t>
            </a:r>
            <a:r>
              <a:rPr lang="en-US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naar</a:t>
            </a:r>
            <a:r>
              <a:rPr lang="en-US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pofessionele</a:t>
            </a:r>
            <a:r>
              <a:rPr lang="en-US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standaarden</a:t>
            </a:r>
            <a:r>
              <a:rPr lang="en-US" sz="20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-  </a:t>
            </a:r>
            <a:r>
              <a:rPr lang="en-US" sz="2000" b="1" kern="0" dirty="0" err="1">
                <a:solidFill>
                  <a:prstClr val="black"/>
                </a:solidFill>
                <a:latin typeface="Helvetica Neue"/>
                <a:sym typeface="Helvetica Neue"/>
              </a:rPr>
              <a:t>paradigmas</a:t>
            </a:r>
            <a:endParaRPr lang="en-US" sz="2000" b="1" kern="0" dirty="0">
              <a:solidFill>
                <a:prstClr val="black"/>
              </a:solidFill>
              <a:latin typeface="Helvetica Neue"/>
              <a:sym typeface="Helvetica Neue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69436" y="6021288"/>
            <a:ext cx="2818388" cy="461659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2400" b="1" kern="0" dirty="0">
                <a:solidFill>
                  <a:srgbClr val="FF0000"/>
                </a:solidFill>
                <a:latin typeface="Helvetica Neue"/>
                <a:sym typeface="Helvetica Neue"/>
              </a:rPr>
              <a:t>Niet geïntegreerd!</a:t>
            </a:r>
          </a:p>
        </p:txBody>
      </p:sp>
      <p:sp>
        <p:nvSpPr>
          <p:cNvPr id="6" name="Ovaal 5"/>
          <p:cNvSpPr/>
          <p:nvPr/>
        </p:nvSpPr>
        <p:spPr>
          <a:xfrm>
            <a:off x="3059832" y="1268760"/>
            <a:ext cx="3168352" cy="2736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346702" hangingPunct="0"/>
            <a:endParaRPr lang="nl-NL" sz="1300" b="1" kern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7" name="Wolkvormige toelichting 6"/>
          <p:cNvSpPr/>
          <p:nvPr/>
        </p:nvSpPr>
        <p:spPr>
          <a:xfrm>
            <a:off x="4860032" y="0"/>
            <a:ext cx="4020916" cy="1700808"/>
          </a:xfrm>
          <a:prstGeom prst="cloudCallout">
            <a:avLst>
              <a:gd name="adj1" fmla="val -57051"/>
              <a:gd name="adj2" fmla="val 61504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346702" hangingPunct="0"/>
            <a:endParaRPr lang="nl-NL" sz="1300" b="1" kern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796140" y="116632"/>
            <a:ext cx="2335884" cy="1569654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2400" b="1" kern="0" dirty="0">
                <a:solidFill>
                  <a:prstClr val="black"/>
                </a:solidFill>
                <a:latin typeface="Bradley Hand ITC" pitchFamily="66" charset="0"/>
                <a:sym typeface="Helvetica Neue"/>
              </a:rPr>
              <a:t>Multi-</a:t>
            </a:r>
            <a:r>
              <a:rPr lang="nl-NL" sz="2400" b="1" kern="0" dirty="0" err="1">
                <a:solidFill>
                  <a:prstClr val="black"/>
                </a:solidFill>
                <a:latin typeface="Bradley Hand ITC" pitchFamily="66" charset="0"/>
                <a:sym typeface="Helvetica Neue"/>
              </a:rPr>
              <a:t>morbidity</a:t>
            </a:r>
            <a:endParaRPr lang="nl-NL" sz="2400" b="1" kern="0" dirty="0">
              <a:solidFill>
                <a:prstClr val="black"/>
              </a:solidFill>
              <a:latin typeface="Bradley Hand ITC" pitchFamily="66" charset="0"/>
              <a:sym typeface="Helvetica Neue"/>
            </a:endParaRPr>
          </a:p>
          <a:p>
            <a:pPr algn="ctr" defTabSz="346702" hangingPunct="0"/>
            <a:r>
              <a:rPr lang="nl-NL" sz="2400" b="1" kern="0" dirty="0">
                <a:solidFill>
                  <a:prstClr val="black"/>
                </a:solidFill>
                <a:latin typeface="Bradley Hand ITC" pitchFamily="66" charset="0"/>
                <a:sym typeface="Helvetica Neue"/>
              </a:rPr>
              <a:t>Health-</a:t>
            </a:r>
            <a:r>
              <a:rPr lang="nl-NL" sz="2400" b="1" kern="0" dirty="0" err="1">
                <a:solidFill>
                  <a:prstClr val="black"/>
                </a:solidFill>
                <a:latin typeface="Bradley Hand ITC" pitchFamily="66" charset="0"/>
                <a:sym typeface="Helvetica Neue"/>
              </a:rPr>
              <a:t>literacy</a:t>
            </a:r>
            <a:r>
              <a:rPr lang="nl-NL" sz="2400" b="1" kern="0" dirty="0">
                <a:solidFill>
                  <a:prstClr val="black"/>
                </a:solidFill>
                <a:latin typeface="Bradley Hand ITC" pitchFamily="66" charset="0"/>
                <a:sym typeface="Helvetica Neue"/>
              </a:rPr>
              <a:t>?</a:t>
            </a:r>
          </a:p>
          <a:p>
            <a:pPr algn="ctr" defTabSz="346702" hangingPunct="0"/>
            <a:r>
              <a:rPr lang="nl-NL" sz="2400" b="1" kern="0" dirty="0">
                <a:solidFill>
                  <a:prstClr val="black"/>
                </a:solidFill>
                <a:latin typeface="Bradley Hand ITC" pitchFamily="66" charset="0"/>
                <a:sym typeface="Helvetica Neue"/>
              </a:rPr>
              <a:t>MCI/dementia…</a:t>
            </a:r>
          </a:p>
          <a:p>
            <a:pPr algn="ctr" defTabSz="346702" hangingPunct="0"/>
            <a:r>
              <a:rPr lang="nl-NL" sz="2400" b="1" kern="0" dirty="0">
                <a:solidFill>
                  <a:prstClr val="black"/>
                </a:solidFill>
                <a:latin typeface="Bradley Hand ITC" pitchFamily="66" charset="0"/>
                <a:sym typeface="Helvetica Neue"/>
              </a:rPr>
              <a:t>@@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-36737" y="4288746"/>
            <a:ext cx="5400825" cy="27699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1200" b="1" kern="0" dirty="0">
                <a:solidFill>
                  <a:srgbClr val="EF5FA7">
                    <a:lumMod val="60000"/>
                    <a:lumOff val="40000"/>
                  </a:srgbClr>
                </a:solidFill>
                <a:latin typeface="Helvetica Neue"/>
                <a:sym typeface="Helvetica Neue"/>
              </a:rPr>
              <a:t>Gezondheid 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= </a:t>
            </a:r>
            <a:r>
              <a:rPr lang="nl-NL" sz="1200" b="1" kern="0" dirty="0">
                <a:solidFill>
                  <a:srgbClr val="FF644E">
                    <a:lumMod val="60000"/>
                    <a:lumOff val="40000"/>
                  </a:srgbClr>
                </a:solidFill>
                <a:latin typeface="Helvetica Neue"/>
                <a:sym typeface="Helvetica Neue"/>
              </a:rPr>
              <a:t>Gezondheid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= </a:t>
            </a:r>
            <a:r>
              <a:rPr lang="nl-NL" sz="1200" b="1" kern="0" dirty="0">
                <a:solidFill>
                  <a:srgbClr val="FAE232">
                    <a:lumMod val="75000"/>
                  </a:srgbClr>
                </a:solidFill>
                <a:latin typeface="Helvetica Neue"/>
                <a:sym typeface="Helvetica Neue"/>
              </a:rPr>
              <a:t>Gezondheid 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= </a:t>
            </a:r>
            <a:r>
              <a:rPr lang="nl-NL" sz="1200" b="1" kern="0" dirty="0">
                <a:solidFill>
                  <a:srgbClr val="61D836">
                    <a:lumMod val="75000"/>
                  </a:srgbClr>
                </a:solidFill>
                <a:latin typeface="Helvetica Neue"/>
                <a:sym typeface="Helvetica Neue"/>
              </a:rPr>
              <a:t>Gezondheid</a:t>
            </a:r>
            <a:r>
              <a:rPr lang="nl-NL" sz="1200" b="1" kern="0" dirty="0">
                <a:solidFill>
                  <a:prstClr val="black"/>
                </a:solidFill>
                <a:latin typeface="Helvetica Neue"/>
                <a:sym typeface="Helvetica Neue"/>
              </a:rPr>
              <a:t> = </a:t>
            </a:r>
            <a:r>
              <a:rPr lang="nl-NL" sz="1200" b="1" kern="0" dirty="0">
                <a:solidFill>
                  <a:srgbClr val="00A2FF">
                    <a:lumMod val="75000"/>
                  </a:srgbClr>
                </a:solidFill>
                <a:latin typeface="Helvetica Neue"/>
                <a:sym typeface="Helvetica Neue"/>
              </a:rPr>
              <a:t>Gezondheid?</a:t>
            </a:r>
          </a:p>
        </p:txBody>
      </p:sp>
      <p:cxnSp>
        <p:nvCxnSpPr>
          <p:cNvPr id="11" name="Rechte verbindingslijn met pijl 10"/>
          <p:cNvCxnSpPr/>
          <p:nvPr/>
        </p:nvCxnSpPr>
        <p:spPr>
          <a:xfrm flipV="1">
            <a:off x="539552" y="3717032"/>
            <a:ext cx="0" cy="57606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flipV="1">
            <a:off x="1475656" y="3717032"/>
            <a:ext cx="0" cy="57606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V="1">
            <a:off x="2411760" y="3717032"/>
            <a:ext cx="0" cy="57606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/>
          <p:nvPr/>
        </p:nvCxnSpPr>
        <p:spPr>
          <a:xfrm flipV="1">
            <a:off x="3347864" y="3717032"/>
            <a:ext cx="0" cy="57606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 flipV="1">
            <a:off x="4211960" y="3717032"/>
            <a:ext cx="0" cy="57606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>
            <a:off x="2795365" y="6021288"/>
            <a:ext cx="5521051" cy="461659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2400" b="1" kern="0" dirty="0">
                <a:solidFill>
                  <a:srgbClr val="FF0000"/>
                </a:solidFill>
                <a:latin typeface="Helvetica Neue"/>
                <a:sym typeface="Helvetica Neue"/>
              </a:rPr>
              <a:t>Veelal beperkte aandacht preventie</a:t>
            </a:r>
          </a:p>
        </p:txBody>
      </p:sp>
    </p:spTree>
    <p:extLst>
      <p:ext uri="{BB962C8B-B14F-4D97-AF65-F5344CB8AC3E}">
        <p14:creationId xmlns:p14="http://schemas.microsoft.com/office/powerpoint/2010/main" val="10163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 animBg="1"/>
      <p:bldP spid="7" grpId="0" animBg="1"/>
      <p:bldP spid="8" grpId="0"/>
      <p:bldP spid="9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36907"/>
            <a:ext cx="4248472" cy="544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744" y="275000"/>
            <a:ext cx="8229600" cy="1143000"/>
          </a:xfrm>
        </p:spPr>
        <p:txBody>
          <a:bodyPr/>
          <a:lstStyle/>
          <a:p>
            <a:r>
              <a:rPr lang="nl-NL" dirty="0"/>
              <a:t>Demografie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268763"/>
            <a:ext cx="8229600" cy="4525963"/>
          </a:xfrm>
        </p:spPr>
        <p:txBody>
          <a:bodyPr>
            <a:normAutofit/>
          </a:bodyPr>
          <a:lstStyle/>
          <a:p>
            <a:r>
              <a:rPr lang="nl-NL" dirty="0"/>
              <a:t>LE ↑ 2 y per decade!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Wie wint?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Fertiliteit &lt;2!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27584" y="6381331"/>
            <a:ext cx="9145016" cy="30777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346702" hangingPunct="0"/>
            <a:r>
              <a:rPr lang="en-US" sz="14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Oeppen</a:t>
            </a:r>
            <a:r>
              <a:rPr lang="en-US"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J, </a:t>
            </a:r>
            <a:r>
              <a:rPr lang="en-US" sz="14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Vaupel</a:t>
            </a:r>
            <a:r>
              <a:rPr lang="en-US"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JW. Demography. Broken limits to life expectancy. Science. 2002;296:1029-31.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83058"/>
            <a:ext cx="7973544" cy="537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6000374" y="836712"/>
            <a:ext cx="2832815" cy="1569654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pPr algn="ctr" defTabSz="346702" hangingPunct="0"/>
            <a:r>
              <a:rPr lang="nl-NL" sz="2400" b="1" kern="0" dirty="0" err="1">
                <a:solidFill>
                  <a:srgbClr val="FFC000"/>
                </a:solidFill>
                <a:latin typeface="Helvetica Neue"/>
                <a:sym typeface="Helvetica Neue"/>
              </a:rPr>
              <a:t>QoL</a:t>
            </a:r>
            <a:r>
              <a:rPr lang="nl-NL" sz="2400" b="1" kern="0" dirty="0">
                <a:solidFill>
                  <a:srgbClr val="FFC000"/>
                </a:solidFill>
                <a:latin typeface="Helvetica Neue"/>
                <a:sym typeface="Helvetica Neue"/>
              </a:rPr>
              <a:t> &amp; participatie</a:t>
            </a:r>
          </a:p>
          <a:p>
            <a:pPr algn="ctr" defTabSz="346702" hangingPunct="0"/>
            <a:r>
              <a:rPr lang="nl-NL" sz="2400" b="1" kern="0" dirty="0">
                <a:solidFill>
                  <a:srgbClr val="FFC000"/>
                </a:solidFill>
                <a:latin typeface="Helvetica Neue"/>
                <a:sym typeface="Helvetica Neue"/>
              </a:rPr>
              <a:t>arbeidsmarkt</a:t>
            </a:r>
          </a:p>
          <a:p>
            <a:pPr algn="ctr" defTabSz="346702" hangingPunct="0"/>
            <a:r>
              <a:rPr lang="nl-NL" sz="2400" b="1" kern="0" dirty="0">
                <a:solidFill>
                  <a:srgbClr val="FFC000"/>
                </a:solidFill>
                <a:latin typeface="Helvetica Neue"/>
                <a:sym typeface="Helvetica Neue"/>
              </a:rPr>
              <a:t>Voorzieningen</a:t>
            </a:r>
          </a:p>
          <a:p>
            <a:pPr algn="ctr" defTabSz="346702" hangingPunct="0"/>
            <a:r>
              <a:rPr lang="nl-NL" sz="2400" b="1" kern="0" dirty="0">
                <a:solidFill>
                  <a:srgbClr val="FFC000"/>
                </a:solidFill>
                <a:latin typeface="Helvetica Neue"/>
                <a:sym typeface="Helvetica Neue"/>
              </a:rPr>
              <a:t>Pensioenen Etc..</a:t>
            </a:r>
          </a:p>
        </p:txBody>
      </p:sp>
      <p:cxnSp>
        <p:nvCxnSpPr>
          <p:cNvPr id="15" name="Rechte verbindingslijn met pijl 14"/>
          <p:cNvCxnSpPr/>
          <p:nvPr/>
        </p:nvCxnSpPr>
        <p:spPr>
          <a:xfrm flipH="1">
            <a:off x="5004048" y="2314674"/>
            <a:ext cx="1296530" cy="3941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/>
          <p:nvPr/>
        </p:nvCxnSpPr>
        <p:spPr>
          <a:xfrm flipH="1">
            <a:off x="5489106" y="2326641"/>
            <a:ext cx="811472" cy="73866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>
            <a:off x="6339818" y="2326646"/>
            <a:ext cx="54592" cy="13903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1898104"/>
            <a:ext cx="638333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s://ktwop.files.wordpress.com/2014/03/netherlands-fertility-ra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45" y="2132856"/>
            <a:ext cx="562925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69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5" y="754065"/>
            <a:ext cx="8422819" cy="569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57377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786</Words>
  <Application>Microsoft Office PowerPoint</Application>
  <PresentationFormat>Diavoorstelling (4:3)</PresentationFormat>
  <Paragraphs>195</Paragraphs>
  <Slides>48</Slides>
  <Notes>4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7" baseType="lpstr">
      <vt:lpstr>Arial</vt:lpstr>
      <vt:lpstr>Bradley Hand ITC</vt:lpstr>
      <vt:lpstr>Calibri</vt:lpstr>
      <vt:lpstr>Helvetica Neue</vt:lpstr>
      <vt:lpstr>Helvetica Neue Light</vt:lpstr>
      <vt:lpstr>Helvetica Neue Medium</vt:lpstr>
      <vt:lpstr>Times New Roman</vt:lpstr>
      <vt:lpstr>White</vt:lpstr>
      <vt:lpstr>Werkblad</vt:lpstr>
      <vt:lpstr>PowerPoint-presentatie</vt:lpstr>
      <vt:lpstr>Public health  Waar hebben we het over, en wie  neemt die handschoen op?</vt:lpstr>
      <vt:lpstr>Gezondheid…</vt:lpstr>
      <vt:lpstr>Publiek….</vt:lpstr>
      <vt:lpstr>Recht op gezondheid….</vt:lpstr>
      <vt:lpstr>Gezondheid</vt:lpstr>
      <vt:lpstr>Gezondheid en levensloop</vt:lpstr>
      <vt:lpstr>Demografie</vt:lpstr>
      <vt:lpstr>PowerPoint-presentatie</vt:lpstr>
      <vt:lpstr>PowerPoint-presentatie</vt:lpstr>
      <vt:lpstr>Vergrijzing</vt:lpstr>
      <vt:lpstr>Uitdagingen</vt:lpstr>
      <vt:lpstr>Public Health…</vt:lpstr>
      <vt:lpstr>Gezondheid en levensloop</vt:lpstr>
      <vt:lpstr>Gezondheid en levensloop</vt:lpstr>
      <vt:lpstr>Gezondheid en levensloop</vt:lpstr>
      <vt:lpstr>PowerPoint-presentatie</vt:lpstr>
      <vt:lpstr>PowerPoint-presentatie</vt:lpstr>
      <vt:lpstr>PowerPoint-presentatie</vt:lpstr>
      <vt:lpstr>PowerPoint-presentatie</vt:lpstr>
      <vt:lpstr>PowerPoint-presentatie</vt:lpstr>
      <vt:lpstr>Wie is “frail”?</vt:lpstr>
      <vt:lpstr>En hoe zit het met vermogen?</vt:lpstr>
      <vt:lpstr>PowerPoint-presentatie</vt:lpstr>
      <vt:lpstr>Het potentieel!</vt:lpstr>
      <vt:lpstr>Disruptieve denker: John Snow</vt:lpstr>
      <vt:lpstr>Wie?</vt:lpstr>
      <vt:lpstr>Prijs het probleem?</vt:lpstr>
      <vt:lpstr>Waar staat de pomp?</vt:lpstr>
      <vt:lpstr>Dus... Wie raapt ‘m op? De nieuwe John Snow!</vt:lpstr>
      <vt:lpstr>“Je moet doen wat je denkt niet te kunnen doen.”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6.2 Percentage van het aantal nieuwe gevallen van coronaire hartziekten en beroerte dat te wijten is aan een bepaalde leefstijl- of risicofactor</vt:lpstr>
      <vt:lpstr>PAFs Cancer</vt:lpstr>
      <vt:lpstr>PAFs MCI and dementia</vt:lpstr>
      <vt:lpstr>What’s killing us today</vt:lpstr>
      <vt:lpstr>The maladies of affluence  Economist 2007</vt:lpstr>
      <vt:lpstr>Health care expenditures</vt:lpstr>
      <vt:lpstr>Challenge! &gt; 10% GDP &amp; growing faster than GDP</vt:lpstr>
      <vt:lpstr>Costs health care 2012</vt:lpstr>
      <vt:lpstr>Extrapolation 2040</vt:lpstr>
      <vt:lpstr>Not just a health issue</vt:lpstr>
    </vt:vector>
  </TitlesOfParts>
  <Company>Universitair Medisch Centrum Groningen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Buskens, E</dc:creator>
  <cp:lastModifiedBy>Baal van, Rineke</cp:lastModifiedBy>
  <cp:revision>31</cp:revision>
  <dcterms:created xsi:type="dcterms:W3CDTF">2019-04-09T06:29:29Z</dcterms:created>
  <dcterms:modified xsi:type="dcterms:W3CDTF">2019-04-12T07:09:04Z</dcterms:modified>
</cp:coreProperties>
</file>